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A97"/>
    <a:srgbClr val="9BA5FF"/>
    <a:srgbClr val="FFABAB"/>
    <a:srgbClr val="7AC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88" autoAdjust="0"/>
    <p:restoredTop sz="94660"/>
  </p:normalViewPr>
  <p:slideViewPr>
    <p:cSldViewPr snapToGrid="0">
      <p:cViewPr varScale="1">
        <p:scale>
          <a:sx n="29" d="100"/>
          <a:sy n="29" d="100"/>
        </p:scale>
        <p:origin x="2658"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2020-05-08</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2020-05-08</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lswo3149@gmail.com" TargetMode="External"/><Relationship Id="rId2" Type="http://schemas.openxmlformats.org/officeDocument/2006/relationships/hyperlink" Target="mailto:jjh0819@gmail.com"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모서리가 둥근 직사각형 4"/>
          <p:cNvSpPr/>
          <p:nvPr/>
        </p:nvSpPr>
        <p:spPr>
          <a:xfrm>
            <a:off x="2946400" y="6085840"/>
            <a:ext cx="24841200" cy="2345064"/>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4000" dirty="0" smtClean="0">
                <a:ln w="28575">
                  <a:noFill/>
                  <a:prstDash val="dash"/>
                </a:ln>
                <a:solidFill>
                  <a:schemeClr val="tx1"/>
                </a:solidFill>
              </a:rPr>
              <a:t>Haeyoung </a:t>
            </a:r>
            <a:r>
              <a:rPr lang="en-US" altLang="ko-KR" sz="4000" dirty="0">
                <a:ln w="28575">
                  <a:noFill/>
                  <a:prstDash val="dash"/>
                </a:ln>
                <a:solidFill>
                  <a:schemeClr val="tx1"/>
                </a:solidFill>
              </a:rPr>
              <a:t>Kim, </a:t>
            </a:r>
            <a:r>
              <a:rPr lang="en-US" altLang="ko-KR" sz="4000" dirty="0" err="1">
                <a:ln w="28575">
                  <a:noFill/>
                  <a:prstDash val="dash"/>
                </a:ln>
                <a:solidFill>
                  <a:schemeClr val="tx1"/>
                </a:solidFill>
              </a:rPr>
              <a:t>Janghyun</a:t>
            </a:r>
            <a:r>
              <a:rPr lang="en-US" altLang="ko-KR" sz="4000" dirty="0">
                <a:ln w="28575">
                  <a:noFill/>
                  <a:prstDash val="dash"/>
                </a:ln>
                <a:solidFill>
                  <a:schemeClr val="tx1"/>
                </a:solidFill>
              </a:rPr>
              <a:t> Ji, Jinjae</a:t>
            </a:r>
            <a:r>
              <a:rPr lang="ko-KR" altLang="en-US" sz="4000" dirty="0">
                <a:ln w="28575">
                  <a:noFill/>
                  <a:prstDash val="dash"/>
                </a:ln>
                <a:solidFill>
                  <a:schemeClr val="tx1"/>
                </a:solidFill>
              </a:rPr>
              <a:t> </a:t>
            </a:r>
            <a:r>
              <a:rPr lang="en-US" altLang="ko-KR" sz="4000" dirty="0">
                <a:ln w="28575">
                  <a:noFill/>
                  <a:prstDash val="dash"/>
                </a:ln>
                <a:solidFill>
                  <a:schemeClr val="tx1"/>
                </a:solidFill>
              </a:rPr>
              <a:t>Lee, </a:t>
            </a:r>
            <a:r>
              <a:rPr lang="en-US" altLang="ko-KR" sz="4000" dirty="0" err="1">
                <a:ln w="28575">
                  <a:noFill/>
                  <a:prstDash val="dash"/>
                </a:ln>
                <a:solidFill>
                  <a:schemeClr val="tx1"/>
                </a:solidFill>
              </a:rPr>
              <a:t>Howon</a:t>
            </a:r>
            <a:r>
              <a:rPr lang="en-US" altLang="ko-KR" sz="4000" dirty="0">
                <a:ln w="28575">
                  <a:noFill/>
                  <a:prstDash val="dash"/>
                </a:ln>
                <a:solidFill>
                  <a:schemeClr val="tx1"/>
                </a:solidFill>
              </a:rPr>
              <a:t> Kim</a:t>
            </a:r>
          </a:p>
          <a:p>
            <a:pPr algn="ctr"/>
            <a:r>
              <a:rPr lang="en-US" altLang="ko-KR" sz="4000" dirty="0">
                <a:ln w="28575">
                  <a:noFill/>
                  <a:prstDash val="dash"/>
                </a:ln>
                <a:solidFill>
                  <a:schemeClr val="tx1"/>
                </a:solidFill>
              </a:rPr>
              <a:t>Department of Electrical Electronic Computer Engineering, Pusan National University</a:t>
            </a:r>
          </a:p>
          <a:p>
            <a:pPr algn="ctr"/>
            <a:r>
              <a:rPr lang="en-US" altLang="ko-KR" sz="4000" dirty="0">
                <a:ln w="28575">
                  <a:noFill/>
                  <a:prstDash val="dash"/>
                </a:ln>
                <a:solidFill>
                  <a:schemeClr val="tx1"/>
                </a:solidFill>
              </a:rPr>
              <a:t>E-mail : ryoung0327@gmail.com, </a:t>
            </a:r>
            <a:r>
              <a:rPr lang="en-US" altLang="ko-KR" sz="4000" dirty="0">
                <a:ln w="28575">
                  <a:noFill/>
                  <a:prstDash val="dash"/>
                </a:ln>
                <a:solidFill>
                  <a:schemeClr val="tx1"/>
                </a:solidFill>
                <a:hlinkClick r:id="rId2"/>
              </a:rPr>
              <a:t>jjh0819@gmail.com</a:t>
            </a:r>
            <a:r>
              <a:rPr lang="en-US" altLang="ko-KR" sz="4000" dirty="0">
                <a:ln w="28575">
                  <a:noFill/>
                  <a:prstDash val="dash"/>
                </a:ln>
                <a:solidFill>
                  <a:schemeClr val="tx1"/>
                </a:solidFill>
              </a:rPr>
              <a:t>, </a:t>
            </a:r>
            <a:r>
              <a:rPr lang="en-US" altLang="ko-KR" sz="4000" dirty="0" smtClean="0">
                <a:ln w="28575">
                  <a:noFill/>
                  <a:prstDash val="dash"/>
                </a:ln>
                <a:solidFill>
                  <a:schemeClr val="tx1"/>
                </a:solidFill>
                <a:hlinkClick r:id="rId3"/>
              </a:rPr>
              <a:t>wlswo3149@gmail.com</a:t>
            </a:r>
            <a:r>
              <a:rPr lang="en-US" altLang="ko-KR" sz="4000" dirty="0" smtClean="0">
                <a:ln w="28575">
                  <a:noFill/>
                  <a:prstDash val="dash"/>
                </a:ln>
                <a:solidFill>
                  <a:schemeClr val="tx1"/>
                </a:solidFill>
              </a:rPr>
              <a:t>, howonkim@gmail.com</a:t>
            </a:r>
            <a:endParaRPr lang="ko-KR" altLang="en-US" sz="4000" dirty="0">
              <a:ln w="28575">
                <a:noFill/>
                <a:prstDash val="dash"/>
              </a:ln>
              <a:solidFill>
                <a:schemeClr val="tx1"/>
              </a:solidFill>
            </a:endParaRPr>
          </a:p>
        </p:txBody>
      </p:sp>
      <p:sp>
        <p:nvSpPr>
          <p:cNvPr id="6" name="모서리가 둥근 직사각형 5"/>
          <p:cNvSpPr/>
          <p:nvPr/>
        </p:nvSpPr>
        <p:spPr>
          <a:xfrm>
            <a:off x="2946400" y="8959660"/>
            <a:ext cx="24841200" cy="3144520"/>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4000" kern="0" dirty="0">
                <a:ln w="28575">
                  <a:noFill/>
                  <a:prstDash val="dash"/>
                </a:ln>
                <a:solidFill>
                  <a:prstClr val="black"/>
                </a:solidFill>
              </a:rPr>
              <a:t>In developing SoC security module that strengthens the security of vulnerable IoT equipment without replacing the basic equipment, it is necessary to improve the speed and area. Basically, IoT devices are small, so the smaller the SoC security module, the better. In addition, IoT requires real-time data processing, so the data processing speed of the SoC security module must also be fast.</a:t>
            </a:r>
            <a:endParaRPr lang="ko-KR" altLang="en-US" sz="4000" kern="0" dirty="0">
              <a:ln w="28575">
                <a:noFill/>
                <a:prstDash val="dash"/>
              </a:ln>
              <a:solidFill>
                <a:prstClr val="black"/>
              </a:solidFill>
            </a:endParaRPr>
          </a:p>
        </p:txBody>
      </p:sp>
      <p:sp>
        <p:nvSpPr>
          <p:cNvPr id="8" name="모서리가 둥근 직사각형 7"/>
          <p:cNvSpPr/>
          <p:nvPr/>
        </p:nvSpPr>
        <p:spPr>
          <a:xfrm>
            <a:off x="2946400" y="12588398"/>
            <a:ext cx="24841200" cy="22819202"/>
          </a:xfrm>
          <a:prstGeom prst="roundRect">
            <a:avLst>
              <a:gd name="adj" fmla="val 3440"/>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numCol="2" rtlCol="0" anchor="t"/>
          <a:lstStyle/>
          <a:p>
            <a:pPr algn="ctr"/>
            <a:endParaRPr lang="en-US" altLang="ko-KR" sz="4000" dirty="0">
              <a:ln w="28575">
                <a:noFill/>
                <a:prstDash val="dash"/>
              </a:ln>
              <a:solidFill>
                <a:schemeClr val="tx1"/>
              </a:solidFill>
            </a:endParaRPr>
          </a:p>
        </p:txBody>
      </p:sp>
      <p:sp>
        <p:nvSpPr>
          <p:cNvPr id="9" name="모서리가 둥근 직사각형 8"/>
          <p:cNvSpPr/>
          <p:nvPr/>
        </p:nvSpPr>
        <p:spPr>
          <a:xfrm>
            <a:off x="2946400" y="3716020"/>
            <a:ext cx="24841200" cy="2090420"/>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ln w="28575">
                  <a:noFill/>
                  <a:prstDash val="dash"/>
                </a:ln>
                <a:solidFill>
                  <a:schemeClr val="tx1"/>
                </a:solidFill>
              </a:rPr>
              <a:t>DTLS supporting Crypto Chip(Optimized </a:t>
            </a:r>
            <a:r>
              <a:rPr lang="en-US" altLang="ko-KR" dirty="0" smtClean="0">
                <a:ln w="28575">
                  <a:noFill/>
                  <a:prstDash val="dash"/>
                </a:ln>
                <a:solidFill>
                  <a:schemeClr val="tx1"/>
                </a:solidFill>
              </a:rPr>
              <a:t>algorithm)</a:t>
            </a:r>
            <a:endParaRPr lang="en-US" altLang="ko-KR" dirty="0">
              <a:ln w="28575">
                <a:noFill/>
                <a:prstDash val="dash"/>
              </a:ln>
              <a:solidFill>
                <a:schemeClr val="tx1"/>
              </a:solidFill>
            </a:endParaRPr>
          </a:p>
        </p:txBody>
      </p:sp>
      <p:sp>
        <p:nvSpPr>
          <p:cNvPr id="11" name="모서리가 둥근 직사각형 10"/>
          <p:cNvSpPr/>
          <p:nvPr/>
        </p:nvSpPr>
        <p:spPr>
          <a:xfrm>
            <a:off x="2946400" y="36098480"/>
            <a:ext cx="24841200" cy="3931920"/>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defRPr/>
            </a:pPr>
            <a:r>
              <a:rPr lang="en-US" altLang="ko-KR" sz="4000" kern="0" dirty="0">
                <a:ln w="28575">
                  <a:noFill/>
                  <a:prstDash val="dash"/>
                </a:ln>
                <a:solidFill>
                  <a:prstClr val="black"/>
                </a:solidFill>
              </a:rPr>
              <a:t>The design process is digital, </a:t>
            </a:r>
            <a:r>
              <a:rPr lang="en-US" altLang="ko-KR" sz="4000" kern="0" dirty="0" err="1">
                <a:ln w="28575">
                  <a:noFill/>
                  <a:prstDash val="dash"/>
                </a:ln>
                <a:solidFill>
                  <a:prstClr val="black"/>
                </a:solidFill>
              </a:rPr>
              <a:t>Magnachip</a:t>
            </a:r>
            <a:r>
              <a:rPr lang="en-US" altLang="ko-KR" sz="4000" kern="0" dirty="0">
                <a:ln w="28575">
                  <a:noFill/>
                  <a:prstDash val="dash"/>
                </a:ln>
                <a:solidFill>
                  <a:prstClr val="black"/>
                </a:solidFill>
              </a:rPr>
              <a:t> Semiconductor / SK Hynix 180nm process, the supply voltage is 3.3V, and the maximum operating frequency is </a:t>
            </a:r>
            <a:r>
              <a:rPr lang="en-US" altLang="ko-KR" sz="4000" kern="0" dirty="0" smtClean="0">
                <a:ln w="28575">
                  <a:noFill/>
                  <a:prstDash val="dash"/>
                </a:ln>
                <a:solidFill>
                  <a:prstClr val="black"/>
                </a:solidFill>
              </a:rPr>
              <a:t>100MHz.</a:t>
            </a:r>
            <a:r>
              <a:rPr lang="en-US" altLang="ko-KR" sz="4000" kern="0" dirty="0">
                <a:ln w="28575">
                  <a:noFill/>
                  <a:prstDash val="dash"/>
                </a:ln>
                <a:solidFill>
                  <a:prstClr val="black"/>
                </a:solidFill>
              </a:rPr>
              <a:t> </a:t>
            </a:r>
            <a:r>
              <a:rPr lang="en-US" altLang="ko-KR" sz="4000" kern="0" dirty="0" smtClean="0">
                <a:ln w="28575">
                  <a:noFill/>
                  <a:prstDash val="dash"/>
                </a:ln>
                <a:solidFill>
                  <a:prstClr val="black"/>
                </a:solidFill>
              </a:rPr>
              <a:t>We </a:t>
            </a:r>
            <a:r>
              <a:rPr lang="en-US" altLang="ko-KR" sz="4000" kern="0" dirty="0">
                <a:ln w="28575">
                  <a:noFill/>
                  <a:prstDash val="dash"/>
                </a:ln>
                <a:solidFill>
                  <a:prstClr val="black"/>
                </a:solidFill>
              </a:rPr>
              <a:t>have verified the interlocking and operation of each encryption module and confirmed that data can be encrypted and authenticated using the developed SoC security module. In this version, we focused on optimizing the area, but in the next version we will optimize the area and speed</a:t>
            </a:r>
            <a:r>
              <a:rPr lang="en-US" altLang="ko-KR" sz="4000" kern="0" dirty="0" smtClean="0">
                <a:ln w="28575">
                  <a:noFill/>
                  <a:prstDash val="dash"/>
                </a:ln>
                <a:solidFill>
                  <a:prstClr val="black"/>
                </a:solidFill>
              </a:rPr>
              <a:t>.</a:t>
            </a:r>
            <a:endParaRPr lang="en-US" altLang="ko-KR" sz="4000" kern="0" dirty="0">
              <a:ln w="28575">
                <a:noFill/>
                <a:prstDash val="dash"/>
              </a:ln>
              <a:solidFill>
                <a:prstClr val="black"/>
              </a:solidFill>
            </a:endParaRPr>
          </a:p>
        </p:txBody>
      </p:sp>
      <p:sp>
        <p:nvSpPr>
          <p:cNvPr id="10" name="직사각형 9">
            <a:extLst>
              <a:ext uri="{FF2B5EF4-FFF2-40B4-BE49-F238E27FC236}">
                <a16:creationId xmlns:a16="http://schemas.microsoft.com/office/drawing/2014/main" id="{4012F882-BF0B-4D88-BBFC-66C19F93E6EB}"/>
              </a:ext>
            </a:extLst>
          </p:cNvPr>
          <p:cNvSpPr/>
          <p:nvPr/>
        </p:nvSpPr>
        <p:spPr>
          <a:xfrm>
            <a:off x="3806957" y="21526293"/>
            <a:ext cx="11346961" cy="3970318"/>
          </a:xfrm>
          <a:prstGeom prst="rect">
            <a:avLst/>
          </a:prstGeom>
        </p:spPr>
        <p:txBody>
          <a:bodyPr wrap="square">
            <a:spAutoFit/>
          </a:bodyPr>
          <a:lstStyle/>
          <a:p>
            <a:pPr lvl="0" algn="just">
              <a:defRPr/>
            </a:pPr>
            <a:r>
              <a:rPr lang="en-US" altLang="ko-KR" sz="3600" kern="0" dirty="0">
                <a:ln w="28575">
                  <a:noFill/>
                  <a:prstDash val="dash"/>
                </a:ln>
                <a:solidFill>
                  <a:prstClr val="black"/>
                </a:solidFill>
              </a:rPr>
              <a:t> The cryptographic Core of the SoC security chip is the part that actually encrypts data. SoC security chip is trying to minimize the area by using registers without memory. Dispatcher is used to create CSRs and analyze commands. Dispatcher manages multiple slaves with one master and multiple slave structure. It enables that fast communication through AXI protocol using multiple channels. </a:t>
            </a:r>
          </a:p>
        </p:txBody>
      </p:sp>
      <p:sp>
        <p:nvSpPr>
          <p:cNvPr id="12" name="직사각형 11">
            <a:extLst>
              <a:ext uri="{FF2B5EF4-FFF2-40B4-BE49-F238E27FC236}">
                <a16:creationId xmlns:a16="http://schemas.microsoft.com/office/drawing/2014/main" id="{97496DC2-FFB6-4F21-ADE4-F993F4FB780D}"/>
              </a:ext>
            </a:extLst>
          </p:cNvPr>
          <p:cNvSpPr/>
          <p:nvPr/>
        </p:nvSpPr>
        <p:spPr>
          <a:xfrm>
            <a:off x="5535009" y="20596769"/>
            <a:ext cx="7398179" cy="646331"/>
          </a:xfrm>
          <a:prstGeom prst="rect">
            <a:avLst/>
          </a:prstGeom>
        </p:spPr>
        <p:txBody>
          <a:bodyPr wrap="none">
            <a:spAutoFit/>
          </a:bodyPr>
          <a:lstStyle/>
          <a:p>
            <a:r>
              <a:rPr lang="en-US" altLang="ko-KR" sz="3600" b="1" kern="0" dirty="0">
                <a:ln w="28575">
                  <a:noFill/>
                  <a:prstDash val="dash"/>
                </a:ln>
                <a:solidFill>
                  <a:prstClr val="black"/>
                </a:solidFill>
              </a:rPr>
              <a:t> &lt;Architecture of Cryptographic Chip&gt;</a:t>
            </a:r>
            <a:endParaRPr lang="ko-KR" altLang="en-US" sz="3600" dirty="0"/>
          </a:p>
        </p:txBody>
      </p:sp>
      <p:sp>
        <p:nvSpPr>
          <p:cNvPr id="13" name="직사각형 12">
            <a:extLst>
              <a:ext uri="{FF2B5EF4-FFF2-40B4-BE49-F238E27FC236}">
                <a16:creationId xmlns:a16="http://schemas.microsoft.com/office/drawing/2014/main" id="{46E37E69-0A89-41DB-9525-6636573F2652}"/>
              </a:ext>
            </a:extLst>
          </p:cNvPr>
          <p:cNvSpPr/>
          <p:nvPr/>
        </p:nvSpPr>
        <p:spPr>
          <a:xfrm>
            <a:off x="15618070" y="28551235"/>
            <a:ext cx="11346961" cy="2862322"/>
          </a:xfrm>
          <a:prstGeom prst="rect">
            <a:avLst/>
          </a:prstGeom>
        </p:spPr>
        <p:txBody>
          <a:bodyPr wrap="square">
            <a:spAutoFit/>
          </a:bodyPr>
          <a:lstStyle/>
          <a:p>
            <a:pPr lvl="0" algn="just" defTabSz="3507730" latinLnBrk="1">
              <a:defRPr/>
            </a:pPr>
            <a:r>
              <a:rPr lang="en-US" altLang="ko-KR" sz="3600" kern="0" dirty="0">
                <a:ln w="28575">
                  <a:noFill/>
                  <a:prstDash val="dash"/>
                </a:ln>
                <a:solidFill>
                  <a:prstClr val="black"/>
                </a:solidFill>
              </a:rPr>
              <a:t>Since the hard-coding method of the diffusion stage occupies a lot of area, we search for rules to reduce the area and decompose it into 4 rounds. It can be made of 13 </a:t>
            </a:r>
            <a:r>
              <a:rPr lang="en-US" altLang="ko-KR" sz="3600" kern="0" dirty="0" err="1">
                <a:ln w="28575">
                  <a:noFill/>
                  <a:prstDash val="dash"/>
                </a:ln>
                <a:solidFill>
                  <a:prstClr val="black"/>
                </a:solidFill>
              </a:rPr>
              <a:t>Xor</a:t>
            </a:r>
            <a:r>
              <a:rPr lang="en-US" altLang="ko-KR" sz="3600" kern="0" dirty="0">
                <a:ln w="28575">
                  <a:noFill/>
                  <a:prstDash val="dash"/>
                </a:ln>
                <a:solidFill>
                  <a:prstClr val="black"/>
                </a:solidFill>
              </a:rPr>
              <a:t> gates and 3 Mux.</a:t>
            </a:r>
            <a:r>
              <a:rPr lang="ko-KR" altLang="en-US" sz="3600" kern="0" dirty="0">
                <a:ln w="28575">
                  <a:noFill/>
                  <a:prstDash val="dash"/>
                </a:ln>
                <a:solidFill>
                  <a:prstClr val="black"/>
                </a:solidFill>
              </a:rPr>
              <a:t> </a:t>
            </a:r>
            <a:r>
              <a:rPr lang="en-US" altLang="ko-KR" sz="3600" kern="0" dirty="0">
                <a:ln w="28575">
                  <a:noFill/>
                  <a:prstDash val="dash"/>
                </a:ln>
                <a:solidFill>
                  <a:prstClr val="black"/>
                </a:solidFill>
              </a:rPr>
              <a:t>For hard-coding methods, 112 </a:t>
            </a:r>
            <a:r>
              <a:rPr lang="en-US" altLang="ko-KR" sz="3600" kern="0" dirty="0" err="1">
                <a:ln w="28575">
                  <a:noFill/>
                  <a:prstDash val="dash"/>
                </a:ln>
                <a:solidFill>
                  <a:prstClr val="black"/>
                </a:solidFill>
              </a:rPr>
              <a:t>Xor</a:t>
            </a:r>
            <a:r>
              <a:rPr lang="en-US" altLang="ko-KR" sz="3600" kern="0" dirty="0">
                <a:ln w="28575">
                  <a:noFill/>
                  <a:prstDash val="dash"/>
                </a:ln>
                <a:solidFill>
                  <a:prstClr val="black"/>
                </a:solidFill>
              </a:rPr>
              <a:t> gates are required but we </a:t>
            </a:r>
            <a:r>
              <a:rPr lang="en-US" altLang="ko-KR" sz="3600" kern="0" dirty="0" smtClean="0">
                <a:ln w="28575">
                  <a:noFill/>
                  <a:prstDash val="dash"/>
                </a:ln>
                <a:solidFill>
                  <a:prstClr val="black"/>
                </a:solidFill>
              </a:rPr>
              <a:t>only use 13 </a:t>
            </a:r>
            <a:r>
              <a:rPr lang="en-US" altLang="ko-KR" sz="3600" kern="0" dirty="0" err="1">
                <a:ln w="28575">
                  <a:noFill/>
                  <a:prstDash val="dash"/>
                </a:ln>
                <a:solidFill>
                  <a:prstClr val="black"/>
                </a:solidFill>
              </a:rPr>
              <a:t>Xor</a:t>
            </a:r>
            <a:r>
              <a:rPr lang="en-US" altLang="ko-KR" sz="3600" kern="0" dirty="0">
                <a:ln w="28575">
                  <a:noFill/>
                  <a:prstDash val="dash"/>
                </a:ln>
                <a:solidFill>
                  <a:prstClr val="black"/>
                </a:solidFill>
              </a:rPr>
              <a:t> gates. </a:t>
            </a:r>
          </a:p>
        </p:txBody>
      </p:sp>
      <p:sp>
        <p:nvSpPr>
          <p:cNvPr id="2" name="직사각형 1">
            <a:extLst>
              <a:ext uri="{FF2B5EF4-FFF2-40B4-BE49-F238E27FC236}">
                <a16:creationId xmlns:a16="http://schemas.microsoft.com/office/drawing/2014/main" id="{5E45A8A1-FE5E-4A93-8FC6-CB68471DED27}"/>
              </a:ext>
            </a:extLst>
          </p:cNvPr>
          <p:cNvSpPr/>
          <p:nvPr/>
        </p:nvSpPr>
        <p:spPr>
          <a:xfrm>
            <a:off x="4440889" y="13218661"/>
            <a:ext cx="4232249" cy="707886"/>
          </a:xfrm>
          <a:prstGeom prst="rect">
            <a:avLst/>
          </a:prstGeom>
        </p:spPr>
        <p:txBody>
          <a:bodyPr wrap="none">
            <a:spAutoFit/>
          </a:bodyPr>
          <a:lstStyle/>
          <a:p>
            <a:pPr algn="ctr"/>
            <a:r>
              <a:rPr lang="en-US" altLang="ko-KR" sz="4000" b="1" dirty="0">
                <a:ln w="28575">
                  <a:noFill/>
                  <a:prstDash val="dash"/>
                </a:ln>
              </a:rPr>
              <a:t>Cryptographic Chip</a:t>
            </a:r>
          </a:p>
        </p:txBody>
      </p:sp>
      <p:sp>
        <p:nvSpPr>
          <p:cNvPr id="16" name="직사각형 15">
            <a:extLst>
              <a:ext uri="{FF2B5EF4-FFF2-40B4-BE49-F238E27FC236}">
                <a16:creationId xmlns:a16="http://schemas.microsoft.com/office/drawing/2014/main" id="{17D0A04B-F149-4461-8B67-7A57A52C0A68}"/>
              </a:ext>
            </a:extLst>
          </p:cNvPr>
          <p:cNvSpPr/>
          <p:nvPr/>
        </p:nvSpPr>
        <p:spPr>
          <a:xfrm>
            <a:off x="6091250" y="31074419"/>
            <a:ext cx="6285695" cy="646331"/>
          </a:xfrm>
          <a:prstGeom prst="rect">
            <a:avLst/>
          </a:prstGeom>
        </p:spPr>
        <p:txBody>
          <a:bodyPr wrap="none">
            <a:spAutoFit/>
          </a:bodyPr>
          <a:lstStyle/>
          <a:p>
            <a:r>
              <a:rPr lang="en-US" altLang="ko-KR" sz="3600" b="1" kern="0" dirty="0">
                <a:ln w="28575">
                  <a:noFill/>
                  <a:prstDash val="dash"/>
                </a:ln>
                <a:solidFill>
                  <a:prstClr val="black"/>
                </a:solidFill>
              </a:rPr>
              <a:t> &lt;Architecture of ARIA Module&gt;</a:t>
            </a:r>
            <a:endParaRPr lang="ko-KR" altLang="en-US" sz="3600" dirty="0"/>
          </a:p>
        </p:txBody>
      </p:sp>
      <p:grpSp>
        <p:nvGrpSpPr>
          <p:cNvPr id="109" name="그룹 108">
            <a:extLst>
              <a:ext uri="{FF2B5EF4-FFF2-40B4-BE49-F238E27FC236}">
                <a16:creationId xmlns:a16="http://schemas.microsoft.com/office/drawing/2014/main" id="{71A783E1-1BB8-40D3-AE15-6966A46ABF15}"/>
              </a:ext>
            </a:extLst>
          </p:cNvPr>
          <p:cNvGrpSpPr/>
          <p:nvPr/>
        </p:nvGrpSpPr>
        <p:grpSpPr>
          <a:xfrm>
            <a:off x="4473106" y="13756951"/>
            <a:ext cx="10184037" cy="6408967"/>
            <a:chOff x="4473106" y="13756951"/>
            <a:chExt cx="10184037" cy="6408967"/>
          </a:xfrm>
        </p:grpSpPr>
        <p:sp>
          <p:nvSpPr>
            <p:cNvPr id="3" name="직사각형 2">
              <a:extLst>
                <a:ext uri="{FF2B5EF4-FFF2-40B4-BE49-F238E27FC236}">
                  <a16:creationId xmlns:a16="http://schemas.microsoft.com/office/drawing/2014/main" id="{B704CF24-8AAC-4DD1-9433-7AFA10043722}"/>
                </a:ext>
              </a:extLst>
            </p:cNvPr>
            <p:cNvSpPr/>
            <p:nvPr/>
          </p:nvSpPr>
          <p:spPr>
            <a:xfrm>
              <a:off x="4473106" y="17180947"/>
              <a:ext cx="9949989" cy="77369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AXI</a:t>
              </a:r>
              <a:endParaRPr lang="ko-KR" altLang="en-US" sz="2800" b="1" dirty="0">
                <a:solidFill>
                  <a:schemeClr val="tx1"/>
                </a:solidFill>
              </a:endParaRPr>
            </a:p>
          </p:txBody>
        </p:sp>
        <p:sp>
          <p:nvSpPr>
            <p:cNvPr id="21" name="직사각형 20">
              <a:extLst>
                <a:ext uri="{FF2B5EF4-FFF2-40B4-BE49-F238E27FC236}">
                  <a16:creationId xmlns:a16="http://schemas.microsoft.com/office/drawing/2014/main" id="{EC31D16C-EA38-44D7-9AD1-D68C4047BD52}"/>
                </a:ext>
              </a:extLst>
            </p:cNvPr>
            <p:cNvSpPr/>
            <p:nvPr/>
          </p:nvSpPr>
          <p:spPr>
            <a:xfrm>
              <a:off x="4477274" y="18989691"/>
              <a:ext cx="1674550" cy="117622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ARIA</a:t>
              </a:r>
              <a:endParaRPr lang="ko-KR" altLang="en-US" sz="3200" b="1" dirty="0">
                <a:solidFill>
                  <a:schemeClr val="tx1"/>
                </a:solidFill>
              </a:endParaRPr>
            </a:p>
          </p:txBody>
        </p:sp>
        <p:sp>
          <p:nvSpPr>
            <p:cNvPr id="24" name="직사각형 23">
              <a:extLst>
                <a:ext uri="{FF2B5EF4-FFF2-40B4-BE49-F238E27FC236}">
                  <a16:creationId xmlns:a16="http://schemas.microsoft.com/office/drawing/2014/main" id="{304E579C-6D1D-4AE2-8777-31DA44FC5ED5}"/>
                </a:ext>
              </a:extLst>
            </p:cNvPr>
            <p:cNvSpPr/>
            <p:nvPr/>
          </p:nvSpPr>
          <p:spPr>
            <a:xfrm>
              <a:off x="7202703" y="18989691"/>
              <a:ext cx="1674550" cy="117622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GHASH</a:t>
              </a:r>
              <a:endParaRPr lang="ko-KR" altLang="en-US" sz="3200" b="1" dirty="0">
                <a:solidFill>
                  <a:schemeClr val="tx1"/>
                </a:solidFill>
              </a:endParaRPr>
            </a:p>
          </p:txBody>
        </p:sp>
        <p:sp>
          <p:nvSpPr>
            <p:cNvPr id="25" name="직사각형 24">
              <a:extLst>
                <a:ext uri="{FF2B5EF4-FFF2-40B4-BE49-F238E27FC236}">
                  <a16:creationId xmlns:a16="http://schemas.microsoft.com/office/drawing/2014/main" id="{BC83F2BA-46F7-4A5D-95C4-9A9665D47A6A}"/>
                </a:ext>
              </a:extLst>
            </p:cNvPr>
            <p:cNvSpPr/>
            <p:nvPr/>
          </p:nvSpPr>
          <p:spPr>
            <a:xfrm>
              <a:off x="9927848" y="18989691"/>
              <a:ext cx="1674550" cy="117622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HASH</a:t>
              </a:r>
              <a:endParaRPr lang="ko-KR" altLang="en-US" sz="3200" b="1" dirty="0">
                <a:solidFill>
                  <a:schemeClr val="tx1"/>
                </a:solidFill>
              </a:endParaRPr>
            </a:p>
          </p:txBody>
        </p:sp>
        <p:sp>
          <p:nvSpPr>
            <p:cNvPr id="26" name="직사각형 25">
              <a:extLst>
                <a:ext uri="{FF2B5EF4-FFF2-40B4-BE49-F238E27FC236}">
                  <a16:creationId xmlns:a16="http://schemas.microsoft.com/office/drawing/2014/main" id="{75B90B48-5B97-49D7-8720-ECE84632CA55}"/>
                </a:ext>
              </a:extLst>
            </p:cNvPr>
            <p:cNvSpPr/>
            <p:nvPr/>
          </p:nvSpPr>
          <p:spPr>
            <a:xfrm>
              <a:off x="12748545" y="18989691"/>
              <a:ext cx="1674550" cy="117622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ECC</a:t>
              </a:r>
              <a:endParaRPr lang="ko-KR" altLang="en-US" sz="3200" b="1" dirty="0">
                <a:solidFill>
                  <a:schemeClr val="tx1"/>
                </a:solidFill>
              </a:endParaRPr>
            </a:p>
          </p:txBody>
        </p:sp>
        <p:sp>
          <p:nvSpPr>
            <p:cNvPr id="27" name="직사각형 26">
              <a:extLst>
                <a:ext uri="{FF2B5EF4-FFF2-40B4-BE49-F238E27FC236}">
                  <a16:creationId xmlns:a16="http://schemas.microsoft.com/office/drawing/2014/main" id="{7F143917-8424-4FC3-AF03-A9772241D935}"/>
                </a:ext>
              </a:extLst>
            </p:cNvPr>
            <p:cNvSpPr/>
            <p:nvPr/>
          </p:nvSpPr>
          <p:spPr>
            <a:xfrm>
              <a:off x="6819752" y="15447778"/>
              <a:ext cx="2439411" cy="69394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Dispatcher</a:t>
              </a:r>
              <a:endParaRPr lang="ko-KR" altLang="en-US" sz="3200" b="1" dirty="0">
                <a:solidFill>
                  <a:schemeClr val="tx1"/>
                </a:solidFill>
              </a:endParaRPr>
            </a:p>
          </p:txBody>
        </p:sp>
        <p:sp>
          <p:nvSpPr>
            <p:cNvPr id="28" name="직사각형 27">
              <a:extLst>
                <a:ext uri="{FF2B5EF4-FFF2-40B4-BE49-F238E27FC236}">
                  <a16:creationId xmlns:a16="http://schemas.microsoft.com/office/drawing/2014/main" id="{77C1D2DF-E0CD-40F2-B53E-7A7C51BEA3D5}"/>
                </a:ext>
              </a:extLst>
            </p:cNvPr>
            <p:cNvSpPr/>
            <p:nvPr/>
          </p:nvSpPr>
          <p:spPr>
            <a:xfrm>
              <a:off x="9921328" y="14966548"/>
              <a:ext cx="1677486" cy="117517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Data Buffer</a:t>
              </a:r>
              <a:endParaRPr lang="ko-KR" altLang="en-US" sz="3200" b="1" dirty="0">
                <a:solidFill>
                  <a:schemeClr val="tx1"/>
                </a:solidFill>
              </a:endParaRPr>
            </a:p>
          </p:txBody>
        </p:sp>
        <p:sp>
          <p:nvSpPr>
            <p:cNvPr id="29" name="직사각형 28">
              <a:extLst>
                <a:ext uri="{FF2B5EF4-FFF2-40B4-BE49-F238E27FC236}">
                  <a16:creationId xmlns:a16="http://schemas.microsoft.com/office/drawing/2014/main" id="{8C3A0A02-A482-49F8-9A6C-6A9DE6CA93EE}"/>
                </a:ext>
              </a:extLst>
            </p:cNvPr>
            <p:cNvSpPr/>
            <p:nvPr/>
          </p:nvSpPr>
          <p:spPr>
            <a:xfrm>
              <a:off x="12442367" y="14966548"/>
              <a:ext cx="1980728" cy="117517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Interface</a:t>
              </a:r>
              <a:endParaRPr lang="ko-KR" altLang="en-US" sz="3200" b="1" dirty="0">
                <a:solidFill>
                  <a:schemeClr val="tx1"/>
                </a:solidFill>
              </a:endParaRPr>
            </a:p>
          </p:txBody>
        </p:sp>
        <p:sp>
          <p:nvSpPr>
            <p:cNvPr id="30" name="직사각형 29">
              <a:extLst>
                <a:ext uri="{FF2B5EF4-FFF2-40B4-BE49-F238E27FC236}">
                  <a16:creationId xmlns:a16="http://schemas.microsoft.com/office/drawing/2014/main" id="{5AF2CB12-F1DE-44DB-A60D-A291AB47E148}"/>
                </a:ext>
              </a:extLst>
            </p:cNvPr>
            <p:cNvSpPr/>
            <p:nvPr/>
          </p:nvSpPr>
          <p:spPr>
            <a:xfrm>
              <a:off x="4477274" y="18518635"/>
              <a:ext cx="1674550" cy="471056"/>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Slave</a:t>
              </a:r>
              <a:endParaRPr lang="ko-KR" altLang="en-US" sz="2800" b="1" dirty="0">
                <a:solidFill>
                  <a:schemeClr val="tx1"/>
                </a:solidFill>
              </a:endParaRPr>
            </a:p>
          </p:txBody>
        </p:sp>
        <p:sp>
          <p:nvSpPr>
            <p:cNvPr id="31" name="직사각형 30">
              <a:extLst>
                <a:ext uri="{FF2B5EF4-FFF2-40B4-BE49-F238E27FC236}">
                  <a16:creationId xmlns:a16="http://schemas.microsoft.com/office/drawing/2014/main" id="{43763181-180F-4DF7-801E-5809D270EA06}"/>
                </a:ext>
              </a:extLst>
            </p:cNvPr>
            <p:cNvSpPr/>
            <p:nvPr/>
          </p:nvSpPr>
          <p:spPr>
            <a:xfrm>
              <a:off x="7202703" y="18518635"/>
              <a:ext cx="1674550" cy="471056"/>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Slave</a:t>
              </a:r>
              <a:endParaRPr lang="ko-KR" altLang="en-US" sz="2800" b="1" dirty="0">
                <a:solidFill>
                  <a:schemeClr val="tx1"/>
                </a:solidFill>
              </a:endParaRPr>
            </a:p>
          </p:txBody>
        </p:sp>
        <p:sp>
          <p:nvSpPr>
            <p:cNvPr id="32" name="직사각형 31">
              <a:extLst>
                <a:ext uri="{FF2B5EF4-FFF2-40B4-BE49-F238E27FC236}">
                  <a16:creationId xmlns:a16="http://schemas.microsoft.com/office/drawing/2014/main" id="{A46342CC-923A-4E2F-AA58-A24CC7A193DA}"/>
                </a:ext>
              </a:extLst>
            </p:cNvPr>
            <p:cNvSpPr/>
            <p:nvPr/>
          </p:nvSpPr>
          <p:spPr>
            <a:xfrm>
              <a:off x="9927848" y="18518635"/>
              <a:ext cx="1670966" cy="471056"/>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Slave</a:t>
              </a:r>
              <a:endParaRPr lang="ko-KR" altLang="en-US" sz="2800" b="1" dirty="0">
                <a:solidFill>
                  <a:schemeClr val="tx1"/>
                </a:solidFill>
              </a:endParaRPr>
            </a:p>
          </p:txBody>
        </p:sp>
        <p:sp>
          <p:nvSpPr>
            <p:cNvPr id="33" name="직사각형 32">
              <a:extLst>
                <a:ext uri="{FF2B5EF4-FFF2-40B4-BE49-F238E27FC236}">
                  <a16:creationId xmlns:a16="http://schemas.microsoft.com/office/drawing/2014/main" id="{FEFCCB36-613F-46CE-A5D8-3B0B4D727EB2}"/>
                </a:ext>
              </a:extLst>
            </p:cNvPr>
            <p:cNvSpPr/>
            <p:nvPr/>
          </p:nvSpPr>
          <p:spPr>
            <a:xfrm>
              <a:off x="12748545" y="18518635"/>
              <a:ext cx="1674550" cy="471056"/>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Slave</a:t>
              </a:r>
              <a:endParaRPr lang="ko-KR" altLang="en-US" sz="2800" b="1" dirty="0">
                <a:solidFill>
                  <a:schemeClr val="tx1"/>
                </a:solidFill>
              </a:endParaRPr>
            </a:p>
          </p:txBody>
        </p:sp>
        <p:sp>
          <p:nvSpPr>
            <p:cNvPr id="35" name="직사각형 34">
              <a:extLst>
                <a:ext uri="{FF2B5EF4-FFF2-40B4-BE49-F238E27FC236}">
                  <a16:creationId xmlns:a16="http://schemas.microsoft.com/office/drawing/2014/main" id="{470B986B-7EF5-44FA-93E0-1C2ECFA2ABB1}"/>
                </a:ext>
              </a:extLst>
            </p:cNvPr>
            <p:cNvSpPr/>
            <p:nvPr/>
          </p:nvSpPr>
          <p:spPr>
            <a:xfrm>
              <a:off x="9921329" y="16141723"/>
              <a:ext cx="1677486" cy="471056"/>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Slave</a:t>
              </a:r>
              <a:endParaRPr lang="ko-KR" altLang="en-US" sz="2800" b="1" dirty="0">
                <a:solidFill>
                  <a:schemeClr val="tx1"/>
                </a:solidFill>
              </a:endParaRPr>
            </a:p>
          </p:txBody>
        </p:sp>
        <p:sp>
          <p:nvSpPr>
            <p:cNvPr id="36" name="직사각형 35">
              <a:extLst>
                <a:ext uri="{FF2B5EF4-FFF2-40B4-BE49-F238E27FC236}">
                  <a16:creationId xmlns:a16="http://schemas.microsoft.com/office/drawing/2014/main" id="{57EA0588-4C16-4BAD-8DEC-8642BA396CCE}"/>
                </a:ext>
              </a:extLst>
            </p:cNvPr>
            <p:cNvSpPr/>
            <p:nvPr/>
          </p:nvSpPr>
          <p:spPr>
            <a:xfrm>
              <a:off x="6816169" y="16141723"/>
              <a:ext cx="2439411" cy="471056"/>
            </a:xfrm>
            <a:prstGeom prst="rect">
              <a:avLst/>
            </a:prstGeom>
            <a:solidFill>
              <a:srgbClr val="FFABA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Master</a:t>
              </a:r>
              <a:endParaRPr lang="ko-KR" altLang="en-US" sz="2800" b="1" dirty="0">
                <a:solidFill>
                  <a:schemeClr val="tx1"/>
                </a:solidFill>
              </a:endParaRPr>
            </a:p>
          </p:txBody>
        </p:sp>
        <p:sp>
          <p:nvSpPr>
            <p:cNvPr id="37" name="직사각형 36">
              <a:extLst>
                <a:ext uri="{FF2B5EF4-FFF2-40B4-BE49-F238E27FC236}">
                  <a16:creationId xmlns:a16="http://schemas.microsoft.com/office/drawing/2014/main" id="{40A1C3EE-B661-42FA-88D9-2BAD08E97EDA}"/>
                </a:ext>
              </a:extLst>
            </p:cNvPr>
            <p:cNvSpPr/>
            <p:nvPr/>
          </p:nvSpPr>
          <p:spPr>
            <a:xfrm>
              <a:off x="4906098" y="17795173"/>
              <a:ext cx="816902" cy="159467"/>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sp>
          <p:nvSpPr>
            <p:cNvPr id="38" name="직사각형 37">
              <a:extLst>
                <a:ext uri="{FF2B5EF4-FFF2-40B4-BE49-F238E27FC236}">
                  <a16:creationId xmlns:a16="http://schemas.microsoft.com/office/drawing/2014/main" id="{21BCC0D7-12F2-491F-BA2A-F1DF2AACEBC7}"/>
                </a:ext>
              </a:extLst>
            </p:cNvPr>
            <p:cNvSpPr/>
            <p:nvPr/>
          </p:nvSpPr>
          <p:spPr>
            <a:xfrm>
              <a:off x="7627943" y="17795173"/>
              <a:ext cx="816902" cy="159467"/>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sp>
          <p:nvSpPr>
            <p:cNvPr id="39" name="직사각형 38">
              <a:extLst>
                <a:ext uri="{FF2B5EF4-FFF2-40B4-BE49-F238E27FC236}">
                  <a16:creationId xmlns:a16="http://schemas.microsoft.com/office/drawing/2014/main" id="{B118E50B-9440-45C2-8614-BB001D5DA441}"/>
                </a:ext>
              </a:extLst>
            </p:cNvPr>
            <p:cNvSpPr/>
            <p:nvPr/>
          </p:nvSpPr>
          <p:spPr>
            <a:xfrm>
              <a:off x="10353088" y="17795173"/>
              <a:ext cx="816902" cy="159467"/>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sp>
          <p:nvSpPr>
            <p:cNvPr id="40" name="직사각형 39">
              <a:extLst>
                <a:ext uri="{FF2B5EF4-FFF2-40B4-BE49-F238E27FC236}">
                  <a16:creationId xmlns:a16="http://schemas.microsoft.com/office/drawing/2014/main" id="{1EF07544-3D5D-429D-BA23-43B733B6BBB3}"/>
                </a:ext>
              </a:extLst>
            </p:cNvPr>
            <p:cNvSpPr/>
            <p:nvPr/>
          </p:nvSpPr>
          <p:spPr>
            <a:xfrm>
              <a:off x="13173785" y="17795173"/>
              <a:ext cx="816902" cy="159467"/>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sp>
          <p:nvSpPr>
            <p:cNvPr id="42" name="직사각형 41">
              <a:extLst>
                <a:ext uri="{FF2B5EF4-FFF2-40B4-BE49-F238E27FC236}">
                  <a16:creationId xmlns:a16="http://schemas.microsoft.com/office/drawing/2014/main" id="{77A0B1CF-0F2E-4728-9961-DF707144200C}"/>
                </a:ext>
              </a:extLst>
            </p:cNvPr>
            <p:cNvSpPr/>
            <p:nvPr/>
          </p:nvSpPr>
          <p:spPr>
            <a:xfrm>
              <a:off x="10359046" y="17181127"/>
              <a:ext cx="816902" cy="159467"/>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sp>
          <p:nvSpPr>
            <p:cNvPr id="43" name="직사각형 42">
              <a:extLst>
                <a:ext uri="{FF2B5EF4-FFF2-40B4-BE49-F238E27FC236}">
                  <a16:creationId xmlns:a16="http://schemas.microsoft.com/office/drawing/2014/main" id="{19D5FAB9-3125-4D21-A725-560760F025C1}"/>
                </a:ext>
              </a:extLst>
            </p:cNvPr>
            <p:cNvSpPr/>
            <p:nvPr/>
          </p:nvSpPr>
          <p:spPr>
            <a:xfrm>
              <a:off x="7627423" y="17181127"/>
              <a:ext cx="816902" cy="159467"/>
            </a:xfrm>
            <a:prstGeom prst="rect">
              <a:avLst/>
            </a:prstGeom>
            <a:solidFill>
              <a:srgbClr val="FFABA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cxnSp>
          <p:nvCxnSpPr>
            <p:cNvPr id="44" name="직선 화살표 연결선 43">
              <a:extLst>
                <a:ext uri="{FF2B5EF4-FFF2-40B4-BE49-F238E27FC236}">
                  <a16:creationId xmlns:a16="http://schemas.microsoft.com/office/drawing/2014/main" id="{90CF2841-355F-4AD1-91A6-67A09D5B4E66}"/>
                </a:ext>
              </a:extLst>
            </p:cNvPr>
            <p:cNvCxnSpPr>
              <a:stCxn id="36" idx="2"/>
              <a:endCxn id="43" idx="0"/>
            </p:cNvCxnSpPr>
            <p:nvPr/>
          </p:nvCxnSpPr>
          <p:spPr>
            <a:xfrm flipH="1">
              <a:off x="8035874" y="16612779"/>
              <a:ext cx="1" cy="568348"/>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5" name="직선 화살표 연결선 44">
              <a:extLst>
                <a:ext uri="{FF2B5EF4-FFF2-40B4-BE49-F238E27FC236}">
                  <a16:creationId xmlns:a16="http://schemas.microsoft.com/office/drawing/2014/main" id="{F96B69AE-ED2B-41E4-9B80-AE53D6A85DF9}"/>
                </a:ext>
              </a:extLst>
            </p:cNvPr>
            <p:cNvCxnSpPr>
              <a:cxnSpLocks/>
              <a:stCxn id="35" idx="2"/>
              <a:endCxn id="42" idx="0"/>
            </p:cNvCxnSpPr>
            <p:nvPr/>
          </p:nvCxnSpPr>
          <p:spPr>
            <a:xfrm>
              <a:off x="10760072" y="16612779"/>
              <a:ext cx="7425" cy="568348"/>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6" name="직선 화살표 연결선 45">
              <a:extLst>
                <a:ext uri="{FF2B5EF4-FFF2-40B4-BE49-F238E27FC236}">
                  <a16:creationId xmlns:a16="http://schemas.microsoft.com/office/drawing/2014/main" id="{3FBFAEF5-F073-43EB-B27F-FCC2707138DE}"/>
                </a:ext>
              </a:extLst>
            </p:cNvPr>
            <p:cNvCxnSpPr>
              <a:cxnSpLocks/>
            </p:cNvCxnSpPr>
            <p:nvPr/>
          </p:nvCxnSpPr>
          <p:spPr>
            <a:xfrm flipH="1">
              <a:off x="11605092" y="15423034"/>
              <a:ext cx="837274" cy="7286"/>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47" name="직선 화살표 연결선 46">
              <a:extLst>
                <a:ext uri="{FF2B5EF4-FFF2-40B4-BE49-F238E27FC236}">
                  <a16:creationId xmlns:a16="http://schemas.microsoft.com/office/drawing/2014/main" id="{3F031AC3-A54E-4CE7-A7AA-F96DBE2EF075}"/>
                </a:ext>
              </a:extLst>
            </p:cNvPr>
            <p:cNvCxnSpPr>
              <a:cxnSpLocks/>
              <a:stCxn id="40" idx="2"/>
              <a:endCxn id="33" idx="0"/>
            </p:cNvCxnSpPr>
            <p:nvPr/>
          </p:nvCxnSpPr>
          <p:spPr>
            <a:xfrm>
              <a:off x="13582236" y="17954640"/>
              <a:ext cx="3584" cy="563995"/>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8" name="직선 화살표 연결선 47">
              <a:extLst>
                <a:ext uri="{FF2B5EF4-FFF2-40B4-BE49-F238E27FC236}">
                  <a16:creationId xmlns:a16="http://schemas.microsoft.com/office/drawing/2014/main" id="{9A660C70-75E7-4088-A8C6-960755F497EF}"/>
                </a:ext>
              </a:extLst>
            </p:cNvPr>
            <p:cNvCxnSpPr>
              <a:cxnSpLocks/>
              <a:stCxn id="39" idx="2"/>
              <a:endCxn id="32" idx="0"/>
            </p:cNvCxnSpPr>
            <p:nvPr/>
          </p:nvCxnSpPr>
          <p:spPr>
            <a:xfrm>
              <a:off x="10761539" y="17954640"/>
              <a:ext cx="1792" cy="563995"/>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9" name="직선 화살표 연결선 48">
              <a:extLst>
                <a:ext uri="{FF2B5EF4-FFF2-40B4-BE49-F238E27FC236}">
                  <a16:creationId xmlns:a16="http://schemas.microsoft.com/office/drawing/2014/main" id="{5D50FC7A-B847-4E63-8FA5-A82E46929005}"/>
                </a:ext>
              </a:extLst>
            </p:cNvPr>
            <p:cNvCxnSpPr>
              <a:cxnSpLocks/>
              <a:stCxn id="38" idx="2"/>
              <a:endCxn id="31" idx="0"/>
            </p:cNvCxnSpPr>
            <p:nvPr/>
          </p:nvCxnSpPr>
          <p:spPr>
            <a:xfrm>
              <a:off x="8036394" y="17954640"/>
              <a:ext cx="3584" cy="563995"/>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50" name="직선 화살표 연결선 49">
              <a:extLst>
                <a:ext uri="{FF2B5EF4-FFF2-40B4-BE49-F238E27FC236}">
                  <a16:creationId xmlns:a16="http://schemas.microsoft.com/office/drawing/2014/main" id="{18462D23-08B3-4673-930F-40D09668DE9A}"/>
                </a:ext>
              </a:extLst>
            </p:cNvPr>
            <p:cNvCxnSpPr>
              <a:cxnSpLocks/>
              <a:stCxn id="37" idx="2"/>
              <a:endCxn id="30" idx="0"/>
            </p:cNvCxnSpPr>
            <p:nvPr/>
          </p:nvCxnSpPr>
          <p:spPr>
            <a:xfrm>
              <a:off x="5314549" y="17954640"/>
              <a:ext cx="0" cy="563995"/>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54" name="직선 화살표 연결선 53">
              <a:extLst>
                <a:ext uri="{FF2B5EF4-FFF2-40B4-BE49-F238E27FC236}">
                  <a16:creationId xmlns:a16="http://schemas.microsoft.com/office/drawing/2014/main" id="{CE746EEA-EFA1-47BC-B4ED-5B1FAB663F84}"/>
                </a:ext>
              </a:extLst>
            </p:cNvPr>
            <p:cNvCxnSpPr>
              <a:cxnSpLocks/>
            </p:cNvCxnSpPr>
            <p:nvPr/>
          </p:nvCxnSpPr>
          <p:spPr>
            <a:xfrm flipH="1">
              <a:off x="11605092" y="15746245"/>
              <a:ext cx="837274" cy="7286"/>
            </a:xfrm>
            <a:prstGeom prst="straightConnector1">
              <a:avLst/>
            </a:prstGeom>
            <a:ln w="38100">
              <a:solidFill>
                <a:schemeClr val="tx1"/>
              </a:solidFill>
              <a:headEnd type="non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55" name="직선 화살표 연결선 54">
              <a:extLst>
                <a:ext uri="{FF2B5EF4-FFF2-40B4-BE49-F238E27FC236}">
                  <a16:creationId xmlns:a16="http://schemas.microsoft.com/office/drawing/2014/main" id="{072DA0E7-9C1A-4A94-B9F6-53AC75BE6B2F}"/>
                </a:ext>
              </a:extLst>
            </p:cNvPr>
            <p:cNvCxnSpPr>
              <a:cxnSpLocks/>
            </p:cNvCxnSpPr>
            <p:nvPr/>
          </p:nvCxnSpPr>
          <p:spPr>
            <a:xfrm>
              <a:off x="13662069" y="14356758"/>
              <a:ext cx="1" cy="646574"/>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F16EDE6A-06EA-4C1C-BB93-7AE6E8506C80}"/>
                </a:ext>
              </a:extLst>
            </p:cNvPr>
            <p:cNvSpPr txBox="1"/>
            <p:nvPr/>
          </p:nvSpPr>
          <p:spPr>
            <a:xfrm>
              <a:off x="12817216" y="13756951"/>
              <a:ext cx="1839927" cy="584775"/>
            </a:xfrm>
            <a:prstGeom prst="rect">
              <a:avLst/>
            </a:prstGeom>
            <a:noFill/>
          </p:spPr>
          <p:txBody>
            <a:bodyPr wrap="none" rtlCol="0">
              <a:spAutoFit/>
            </a:bodyPr>
            <a:lstStyle/>
            <a:p>
              <a:r>
                <a:rPr lang="en-US" altLang="ko-KR" sz="3200" b="1" dirty="0"/>
                <a:t>SPI, UART</a:t>
              </a:r>
              <a:endParaRPr lang="ko-KR" altLang="en-US" sz="3200" b="1" dirty="0"/>
            </a:p>
          </p:txBody>
        </p:sp>
        <p:sp>
          <p:nvSpPr>
            <p:cNvPr id="58" name="직사각형 57">
              <a:extLst>
                <a:ext uri="{FF2B5EF4-FFF2-40B4-BE49-F238E27FC236}">
                  <a16:creationId xmlns:a16="http://schemas.microsoft.com/office/drawing/2014/main" id="{B466CB6B-5D1F-4352-BBBC-DC7B7CA705C1}"/>
                </a:ext>
              </a:extLst>
            </p:cNvPr>
            <p:cNvSpPr/>
            <p:nvPr/>
          </p:nvSpPr>
          <p:spPr>
            <a:xfrm>
              <a:off x="4553247" y="14966548"/>
              <a:ext cx="1674550" cy="1213011"/>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Status</a:t>
              </a:r>
              <a:endParaRPr lang="ko-KR" altLang="en-US" sz="3200" b="1" dirty="0">
                <a:solidFill>
                  <a:schemeClr val="tx1"/>
                </a:solidFill>
              </a:endParaRPr>
            </a:p>
          </p:txBody>
        </p:sp>
        <p:sp>
          <p:nvSpPr>
            <p:cNvPr id="59" name="직사각형 58">
              <a:extLst>
                <a:ext uri="{FF2B5EF4-FFF2-40B4-BE49-F238E27FC236}">
                  <a16:creationId xmlns:a16="http://schemas.microsoft.com/office/drawing/2014/main" id="{2E49AB3D-3A21-4CB8-B87F-5ADDFC555535}"/>
                </a:ext>
              </a:extLst>
            </p:cNvPr>
            <p:cNvSpPr/>
            <p:nvPr/>
          </p:nvSpPr>
          <p:spPr>
            <a:xfrm>
              <a:off x="4553247" y="16183547"/>
              <a:ext cx="1674550" cy="471056"/>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Slave</a:t>
              </a:r>
              <a:endParaRPr lang="ko-KR" altLang="en-US" sz="2800" b="1" dirty="0">
                <a:solidFill>
                  <a:schemeClr val="tx1"/>
                </a:solidFill>
              </a:endParaRPr>
            </a:p>
          </p:txBody>
        </p:sp>
        <p:cxnSp>
          <p:nvCxnSpPr>
            <p:cNvPr id="60" name="직선 화살표 연결선 59">
              <a:extLst>
                <a:ext uri="{FF2B5EF4-FFF2-40B4-BE49-F238E27FC236}">
                  <a16:creationId xmlns:a16="http://schemas.microsoft.com/office/drawing/2014/main" id="{6237649D-BD3A-49E3-981B-196D89F5D3F1}"/>
                </a:ext>
              </a:extLst>
            </p:cNvPr>
            <p:cNvCxnSpPr>
              <a:cxnSpLocks/>
              <a:stCxn id="59" idx="2"/>
              <a:endCxn id="62" idx="0"/>
            </p:cNvCxnSpPr>
            <p:nvPr/>
          </p:nvCxnSpPr>
          <p:spPr>
            <a:xfrm>
              <a:off x="5390522" y="16654603"/>
              <a:ext cx="0" cy="526524"/>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62" name="직사각형 61">
              <a:extLst>
                <a:ext uri="{FF2B5EF4-FFF2-40B4-BE49-F238E27FC236}">
                  <a16:creationId xmlns:a16="http://schemas.microsoft.com/office/drawing/2014/main" id="{9185425B-D901-48A8-B968-3236E1B27D90}"/>
                </a:ext>
              </a:extLst>
            </p:cNvPr>
            <p:cNvSpPr/>
            <p:nvPr/>
          </p:nvSpPr>
          <p:spPr>
            <a:xfrm>
              <a:off x="4982071" y="17181127"/>
              <a:ext cx="816902" cy="159467"/>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sp>
          <p:nvSpPr>
            <p:cNvPr id="64" name="직사각형 63">
              <a:extLst>
                <a:ext uri="{FF2B5EF4-FFF2-40B4-BE49-F238E27FC236}">
                  <a16:creationId xmlns:a16="http://schemas.microsoft.com/office/drawing/2014/main" id="{A2A2CC43-9758-41C6-989F-B358CCB44C60}"/>
                </a:ext>
              </a:extLst>
            </p:cNvPr>
            <p:cNvSpPr/>
            <p:nvPr/>
          </p:nvSpPr>
          <p:spPr>
            <a:xfrm>
              <a:off x="6816168" y="14976722"/>
              <a:ext cx="2439411" cy="471056"/>
            </a:xfrm>
            <a:prstGeom prst="rect">
              <a:avLst/>
            </a:prstGeom>
            <a:solidFill>
              <a:schemeClr val="bg2">
                <a:lumMod val="9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Interrupt</a:t>
              </a:r>
              <a:endParaRPr lang="ko-KR" altLang="en-US" sz="2800" b="1" dirty="0">
                <a:solidFill>
                  <a:schemeClr val="tx1"/>
                </a:solidFill>
              </a:endParaRPr>
            </a:p>
          </p:txBody>
        </p:sp>
        <p:sp>
          <p:nvSpPr>
            <p:cNvPr id="65" name="직사각형 64">
              <a:extLst>
                <a:ext uri="{FF2B5EF4-FFF2-40B4-BE49-F238E27FC236}">
                  <a16:creationId xmlns:a16="http://schemas.microsoft.com/office/drawing/2014/main" id="{F70A1C55-6BFF-4BE8-AD15-C2D2163EA16C}"/>
                </a:ext>
              </a:extLst>
            </p:cNvPr>
            <p:cNvSpPr/>
            <p:nvPr/>
          </p:nvSpPr>
          <p:spPr>
            <a:xfrm>
              <a:off x="9923120" y="14965112"/>
              <a:ext cx="305344" cy="471056"/>
            </a:xfrm>
            <a:prstGeom prst="rect">
              <a:avLst/>
            </a:prstGeom>
            <a:solidFill>
              <a:schemeClr val="bg2">
                <a:lumMod val="9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cxnSp>
          <p:nvCxnSpPr>
            <p:cNvPr id="66" name="직선 화살표 연결선 65">
              <a:extLst>
                <a:ext uri="{FF2B5EF4-FFF2-40B4-BE49-F238E27FC236}">
                  <a16:creationId xmlns:a16="http://schemas.microsoft.com/office/drawing/2014/main" id="{DA45FBC6-9D59-421C-B285-D18678CAAF17}"/>
                </a:ext>
              </a:extLst>
            </p:cNvPr>
            <p:cNvCxnSpPr>
              <a:cxnSpLocks/>
              <a:stCxn id="65" idx="1"/>
              <a:endCxn id="64" idx="3"/>
            </p:cNvCxnSpPr>
            <p:nvPr/>
          </p:nvCxnSpPr>
          <p:spPr>
            <a:xfrm flipH="1">
              <a:off x="9255579" y="15200640"/>
              <a:ext cx="667541" cy="11610"/>
            </a:xfrm>
            <a:prstGeom prst="straightConnector1">
              <a:avLst/>
            </a:prstGeom>
            <a:ln w="38100">
              <a:solidFill>
                <a:schemeClr val="tx1"/>
              </a:solidFill>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73" name="직사각형 72">
              <a:extLst>
                <a:ext uri="{FF2B5EF4-FFF2-40B4-BE49-F238E27FC236}">
                  <a16:creationId xmlns:a16="http://schemas.microsoft.com/office/drawing/2014/main" id="{9E67DF5F-AF88-4C37-A3A0-0E9DA67A26F0}"/>
                </a:ext>
              </a:extLst>
            </p:cNvPr>
            <p:cNvSpPr/>
            <p:nvPr/>
          </p:nvSpPr>
          <p:spPr>
            <a:xfrm>
              <a:off x="5918505" y="14965112"/>
              <a:ext cx="305344" cy="471056"/>
            </a:xfrm>
            <a:prstGeom prst="rect">
              <a:avLst/>
            </a:prstGeom>
            <a:solidFill>
              <a:schemeClr val="bg2">
                <a:lumMod val="9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cxnSp>
          <p:nvCxnSpPr>
            <p:cNvPr id="77" name="직선 화살표 연결선 76">
              <a:extLst>
                <a:ext uri="{FF2B5EF4-FFF2-40B4-BE49-F238E27FC236}">
                  <a16:creationId xmlns:a16="http://schemas.microsoft.com/office/drawing/2014/main" id="{2C6ABE83-EE73-4550-B81F-A983582EE493}"/>
                </a:ext>
              </a:extLst>
            </p:cNvPr>
            <p:cNvCxnSpPr>
              <a:cxnSpLocks/>
              <a:stCxn id="64" idx="1"/>
              <a:endCxn id="73" idx="3"/>
            </p:cNvCxnSpPr>
            <p:nvPr/>
          </p:nvCxnSpPr>
          <p:spPr>
            <a:xfrm flipH="1" flipV="1">
              <a:off x="6223849" y="15200640"/>
              <a:ext cx="592319" cy="11610"/>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grpSp>
      <p:sp>
        <p:nvSpPr>
          <p:cNvPr id="130" name="직사각형 129">
            <a:extLst>
              <a:ext uri="{FF2B5EF4-FFF2-40B4-BE49-F238E27FC236}">
                <a16:creationId xmlns:a16="http://schemas.microsoft.com/office/drawing/2014/main" id="{AE311EF1-D3A5-4952-AFD7-4306913E2D2F}"/>
              </a:ext>
            </a:extLst>
          </p:cNvPr>
          <p:cNvSpPr/>
          <p:nvPr/>
        </p:nvSpPr>
        <p:spPr>
          <a:xfrm>
            <a:off x="3806957" y="32066190"/>
            <a:ext cx="11346961" cy="2862322"/>
          </a:xfrm>
          <a:prstGeom prst="rect">
            <a:avLst/>
          </a:prstGeom>
        </p:spPr>
        <p:txBody>
          <a:bodyPr wrap="square">
            <a:spAutoFit/>
          </a:bodyPr>
          <a:lstStyle/>
          <a:p>
            <a:pPr lvl="0" algn="just">
              <a:defRPr/>
            </a:pPr>
            <a:r>
              <a:rPr lang="en-US" altLang="ko-KR" sz="3600" kern="0" dirty="0">
                <a:ln w="28575">
                  <a:noFill/>
                  <a:prstDash val="dash"/>
                </a:ln>
                <a:solidFill>
                  <a:prstClr val="black"/>
                </a:solidFill>
              </a:rPr>
              <a:t>ARIA module is consists of CSRs(Control and Status Registers) module for command analysis and ARIA MOO(Mode Of Operation). ARIA MOO consists of ARIA core for block cipher and mode for block cipher. </a:t>
            </a:r>
            <a:r>
              <a:rPr lang="en-US" altLang="ko-KR" sz="3600" kern="0" spc="-150" dirty="0">
                <a:ln w="28575">
                  <a:noFill/>
                  <a:prstDash val="dash"/>
                </a:ln>
                <a:solidFill>
                  <a:prstClr val="black"/>
                </a:solidFill>
              </a:rPr>
              <a:t>Block </a:t>
            </a:r>
            <a:r>
              <a:rPr lang="en-US" altLang="ko-KR" sz="3600" kern="0" dirty="0">
                <a:ln w="28575">
                  <a:noFill/>
                  <a:prstDash val="dash"/>
                </a:ln>
                <a:solidFill>
                  <a:prstClr val="black"/>
                </a:solidFill>
              </a:rPr>
              <a:t>cryptography mode supports ECB, CBC, CTR and GCM.</a:t>
            </a:r>
          </a:p>
        </p:txBody>
      </p:sp>
      <p:sp>
        <p:nvSpPr>
          <p:cNvPr id="174" name="직사각형 173">
            <a:extLst>
              <a:ext uri="{FF2B5EF4-FFF2-40B4-BE49-F238E27FC236}">
                <a16:creationId xmlns:a16="http://schemas.microsoft.com/office/drawing/2014/main" id="{084FA051-BB14-4CE3-A58A-AB931F94E486}"/>
              </a:ext>
            </a:extLst>
          </p:cNvPr>
          <p:cNvSpPr/>
          <p:nvPr/>
        </p:nvSpPr>
        <p:spPr>
          <a:xfrm>
            <a:off x="15618070" y="19268503"/>
            <a:ext cx="11346961" cy="3416320"/>
          </a:xfrm>
          <a:prstGeom prst="rect">
            <a:avLst/>
          </a:prstGeom>
        </p:spPr>
        <p:txBody>
          <a:bodyPr wrap="square">
            <a:spAutoFit/>
          </a:bodyPr>
          <a:lstStyle/>
          <a:p>
            <a:pPr lvl="0" algn="just" defTabSz="3507730" latinLnBrk="1">
              <a:defRPr/>
            </a:pPr>
            <a:r>
              <a:rPr lang="en-US" altLang="ko-KR" sz="3600" kern="0" dirty="0">
                <a:ln w="28575">
                  <a:noFill/>
                  <a:prstDash val="dash"/>
                </a:ln>
                <a:solidFill>
                  <a:prstClr val="black"/>
                </a:solidFill>
              </a:rPr>
              <a:t>This ARIA module supports 128bit and 256bit block ciphers.</a:t>
            </a:r>
            <a:r>
              <a:rPr lang="ko-KR" altLang="en-US" sz="3600" kern="0" dirty="0">
                <a:ln w="28575">
                  <a:noFill/>
                  <a:prstDash val="dash"/>
                </a:ln>
                <a:solidFill>
                  <a:prstClr val="black"/>
                </a:solidFill>
              </a:rPr>
              <a:t> </a:t>
            </a:r>
            <a:r>
              <a:rPr lang="en-US" altLang="ko-KR" sz="3600" kern="0" dirty="0">
                <a:ln w="28575">
                  <a:noFill/>
                  <a:prstDash val="dash"/>
                </a:ln>
                <a:solidFill>
                  <a:prstClr val="black"/>
                </a:solidFill>
              </a:rPr>
              <a:t>All internal modules are operated by the Control Unit. The Substitution Module replaces 32bit data with 128bit data for a total of 4 rounds. In the diffusion module, the pipeline works with the substitution module and Diffusion by 32bits in each rounds.</a:t>
            </a:r>
          </a:p>
        </p:txBody>
      </p:sp>
      <p:sp>
        <p:nvSpPr>
          <p:cNvPr id="260" name="직사각형 259">
            <a:extLst>
              <a:ext uri="{FF2B5EF4-FFF2-40B4-BE49-F238E27FC236}">
                <a16:creationId xmlns:a16="http://schemas.microsoft.com/office/drawing/2014/main" id="{328F376D-24A5-498C-84E5-502EB0E38B70}"/>
              </a:ext>
            </a:extLst>
          </p:cNvPr>
          <p:cNvSpPr/>
          <p:nvPr/>
        </p:nvSpPr>
        <p:spPr>
          <a:xfrm>
            <a:off x="18295521" y="27924430"/>
            <a:ext cx="5623655" cy="646331"/>
          </a:xfrm>
          <a:prstGeom prst="rect">
            <a:avLst/>
          </a:prstGeom>
        </p:spPr>
        <p:txBody>
          <a:bodyPr wrap="none">
            <a:spAutoFit/>
          </a:bodyPr>
          <a:lstStyle/>
          <a:p>
            <a:r>
              <a:rPr lang="en-US" altLang="ko-KR" sz="3600" b="1" kern="0" dirty="0">
                <a:ln w="28575">
                  <a:noFill/>
                  <a:prstDash val="dash"/>
                </a:ln>
                <a:solidFill>
                  <a:prstClr val="black"/>
                </a:solidFill>
              </a:rPr>
              <a:t> &lt;16 byte Diffusion Module&gt;</a:t>
            </a:r>
            <a:endParaRPr lang="ko-KR" altLang="en-US" sz="3600" dirty="0"/>
          </a:p>
        </p:txBody>
      </p:sp>
      <p:sp>
        <p:nvSpPr>
          <p:cNvPr id="265" name="직사각형 264">
            <a:extLst>
              <a:ext uri="{FF2B5EF4-FFF2-40B4-BE49-F238E27FC236}">
                <a16:creationId xmlns:a16="http://schemas.microsoft.com/office/drawing/2014/main" id="{7180C347-0056-46CD-AF44-5D48F37F6DD8}"/>
              </a:ext>
            </a:extLst>
          </p:cNvPr>
          <p:cNvSpPr/>
          <p:nvPr/>
        </p:nvSpPr>
        <p:spPr>
          <a:xfrm>
            <a:off x="17644880" y="18590714"/>
            <a:ext cx="6256841" cy="646331"/>
          </a:xfrm>
          <a:prstGeom prst="rect">
            <a:avLst/>
          </a:prstGeom>
        </p:spPr>
        <p:txBody>
          <a:bodyPr wrap="none">
            <a:spAutoFit/>
          </a:bodyPr>
          <a:lstStyle/>
          <a:p>
            <a:r>
              <a:rPr lang="en-US" altLang="ko-KR" sz="3600" b="1" kern="0" dirty="0">
                <a:ln w="28575">
                  <a:noFill/>
                  <a:prstDash val="dash"/>
                </a:ln>
                <a:solidFill>
                  <a:prstClr val="black"/>
                </a:solidFill>
              </a:rPr>
              <a:t> &lt;Architecture of ARIA module&gt;</a:t>
            </a:r>
            <a:endParaRPr lang="ko-KR" altLang="en-US" sz="3600" dirty="0"/>
          </a:p>
        </p:txBody>
      </p:sp>
      <p:sp>
        <p:nvSpPr>
          <p:cNvPr id="289" name="직사각형 288">
            <a:extLst>
              <a:ext uri="{FF2B5EF4-FFF2-40B4-BE49-F238E27FC236}">
                <a16:creationId xmlns:a16="http://schemas.microsoft.com/office/drawing/2014/main" id="{E460443F-7EB8-4B9E-AFD5-FB807FFD511D}"/>
              </a:ext>
            </a:extLst>
          </p:cNvPr>
          <p:cNvSpPr/>
          <p:nvPr/>
        </p:nvSpPr>
        <p:spPr>
          <a:xfrm>
            <a:off x="4440889" y="25647259"/>
            <a:ext cx="3007555" cy="707886"/>
          </a:xfrm>
          <a:prstGeom prst="rect">
            <a:avLst/>
          </a:prstGeom>
        </p:spPr>
        <p:txBody>
          <a:bodyPr wrap="none">
            <a:spAutoFit/>
          </a:bodyPr>
          <a:lstStyle/>
          <a:p>
            <a:pPr algn="ctr"/>
            <a:r>
              <a:rPr lang="en-US" altLang="ko-KR" sz="4000" b="1" dirty="0">
                <a:ln w="28575">
                  <a:noFill/>
                  <a:prstDash val="dash"/>
                </a:ln>
              </a:rPr>
              <a:t>ARIA Module</a:t>
            </a:r>
          </a:p>
        </p:txBody>
      </p:sp>
      <p:grpSp>
        <p:nvGrpSpPr>
          <p:cNvPr id="294" name="그룹 293">
            <a:extLst>
              <a:ext uri="{FF2B5EF4-FFF2-40B4-BE49-F238E27FC236}">
                <a16:creationId xmlns:a16="http://schemas.microsoft.com/office/drawing/2014/main" id="{E78DD003-5DAA-488D-B726-3A1ECFB03720}"/>
              </a:ext>
            </a:extLst>
          </p:cNvPr>
          <p:cNvGrpSpPr/>
          <p:nvPr/>
        </p:nvGrpSpPr>
        <p:grpSpPr>
          <a:xfrm>
            <a:off x="5183767" y="26772439"/>
            <a:ext cx="8593344" cy="3960680"/>
            <a:chOff x="5183767" y="26772439"/>
            <a:chExt cx="8593344" cy="3960680"/>
          </a:xfrm>
        </p:grpSpPr>
        <p:sp>
          <p:nvSpPr>
            <p:cNvPr id="98" name="직사각형 97">
              <a:extLst>
                <a:ext uri="{FF2B5EF4-FFF2-40B4-BE49-F238E27FC236}">
                  <a16:creationId xmlns:a16="http://schemas.microsoft.com/office/drawing/2014/main" id="{A0DBD954-2D6A-4069-B03B-73DEFEB1D8FF}"/>
                </a:ext>
              </a:extLst>
            </p:cNvPr>
            <p:cNvSpPr/>
            <p:nvPr/>
          </p:nvSpPr>
          <p:spPr>
            <a:xfrm>
              <a:off x="5183767" y="26772439"/>
              <a:ext cx="8593344" cy="558230"/>
            </a:xfrm>
            <a:prstGeom prst="rect">
              <a:avLst/>
            </a:prstGeom>
            <a:solidFill>
              <a:srgbClr val="9BA5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dirty="0">
                  <a:solidFill>
                    <a:schemeClr val="tx1"/>
                  </a:solidFill>
                </a:rPr>
                <a:t>AXI Slave Wrapper</a:t>
              </a:r>
              <a:endParaRPr lang="ko-KR" altLang="en-US" sz="3200" dirty="0">
                <a:solidFill>
                  <a:schemeClr val="tx1"/>
                </a:solidFill>
              </a:endParaRPr>
            </a:p>
          </p:txBody>
        </p:sp>
        <p:sp>
          <p:nvSpPr>
            <p:cNvPr id="102" name="직사각형 101">
              <a:extLst>
                <a:ext uri="{FF2B5EF4-FFF2-40B4-BE49-F238E27FC236}">
                  <a16:creationId xmlns:a16="http://schemas.microsoft.com/office/drawing/2014/main" id="{EF508B59-4BD8-448A-A6BD-A8B7F9844866}"/>
                </a:ext>
              </a:extLst>
            </p:cNvPr>
            <p:cNvSpPr/>
            <p:nvPr/>
          </p:nvSpPr>
          <p:spPr>
            <a:xfrm>
              <a:off x="5183767" y="27330669"/>
              <a:ext cx="8593344" cy="34024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dirty="0">
                  <a:solidFill>
                    <a:schemeClr val="tx1"/>
                  </a:solidFill>
                </a:rPr>
                <a:t>ARIA module</a:t>
              </a:r>
            </a:p>
          </p:txBody>
        </p:sp>
        <p:sp>
          <p:nvSpPr>
            <p:cNvPr id="111" name="직사각형 110">
              <a:extLst>
                <a:ext uri="{FF2B5EF4-FFF2-40B4-BE49-F238E27FC236}">
                  <a16:creationId xmlns:a16="http://schemas.microsoft.com/office/drawing/2014/main" id="{681B4D34-4478-4F6F-9BEE-016FB9BFDCEF}"/>
                </a:ext>
              </a:extLst>
            </p:cNvPr>
            <p:cNvSpPr/>
            <p:nvPr/>
          </p:nvSpPr>
          <p:spPr>
            <a:xfrm>
              <a:off x="5565270" y="28189498"/>
              <a:ext cx="3092463" cy="53022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dirty="0">
                  <a:solidFill>
                    <a:schemeClr val="tx1"/>
                  </a:solidFill>
                </a:rPr>
                <a:t>CSRs</a:t>
              </a:r>
            </a:p>
          </p:txBody>
        </p:sp>
        <p:sp>
          <p:nvSpPr>
            <p:cNvPr id="116" name="직사각형 115">
              <a:extLst>
                <a:ext uri="{FF2B5EF4-FFF2-40B4-BE49-F238E27FC236}">
                  <a16:creationId xmlns:a16="http://schemas.microsoft.com/office/drawing/2014/main" id="{4852F5D3-2721-4993-ACBE-5B09951C63A1}"/>
                </a:ext>
              </a:extLst>
            </p:cNvPr>
            <p:cNvSpPr/>
            <p:nvPr/>
          </p:nvSpPr>
          <p:spPr>
            <a:xfrm>
              <a:off x="5565270" y="28712156"/>
              <a:ext cx="3092463" cy="53022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dirty="0">
                  <a:solidFill>
                    <a:schemeClr val="tx1"/>
                  </a:solidFill>
                </a:rPr>
                <a:t>CSRs</a:t>
              </a:r>
            </a:p>
          </p:txBody>
        </p:sp>
        <p:sp>
          <p:nvSpPr>
            <p:cNvPr id="117" name="직사각형 116">
              <a:extLst>
                <a:ext uri="{FF2B5EF4-FFF2-40B4-BE49-F238E27FC236}">
                  <a16:creationId xmlns:a16="http://schemas.microsoft.com/office/drawing/2014/main" id="{2FF5969B-AEF5-4FFD-A9DC-0AA8E64E7068}"/>
                </a:ext>
              </a:extLst>
            </p:cNvPr>
            <p:cNvSpPr/>
            <p:nvPr/>
          </p:nvSpPr>
          <p:spPr>
            <a:xfrm>
              <a:off x="5565270" y="29234814"/>
              <a:ext cx="3092463" cy="53022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dirty="0">
                  <a:solidFill>
                    <a:schemeClr val="tx1"/>
                  </a:solidFill>
                </a:rPr>
                <a:t>…</a:t>
              </a:r>
            </a:p>
          </p:txBody>
        </p:sp>
        <p:sp>
          <p:nvSpPr>
            <p:cNvPr id="118" name="직사각형 117">
              <a:extLst>
                <a:ext uri="{FF2B5EF4-FFF2-40B4-BE49-F238E27FC236}">
                  <a16:creationId xmlns:a16="http://schemas.microsoft.com/office/drawing/2014/main" id="{C87278C5-97C5-40E5-B957-68452833905A}"/>
                </a:ext>
              </a:extLst>
            </p:cNvPr>
            <p:cNvSpPr/>
            <p:nvPr/>
          </p:nvSpPr>
          <p:spPr>
            <a:xfrm>
              <a:off x="5565270" y="29757471"/>
              <a:ext cx="3092463" cy="53022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a:solidFill>
                    <a:schemeClr val="tx1"/>
                  </a:solidFill>
                </a:rPr>
                <a:t>CSRs</a:t>
              </a:r>
              <a:endParaRPr lang="en-US" altLang="ko-KR" sz="3200" dirty="0">
                <a:solidFill>
                  <a:schemeClr val="tx1"/>
                </a:solidFill>
              </a:endParaRPr>
            </a:p>
          </p:txBody>
        </p:sp>
        <p:sp>
          <p:nvSpPr>
            <p:cNvPr id="119" name="직사각형 118">
              <a:extLst>
                <a:ext uri="{FF2B5EF4-FFF2-40B4-BE49-F238E27FC236}">
                  <a16:creationId xmlns:a16="http://schemas.microsoft.com/office/drawing/2014/main" id="{65F56A0E-CE6B-4F5E-BD72-C22DEBB5BD88}"/>
                </a:ext>
              </a:extLst>
            </p:cNvPr>
            <p:cNvSpPr/>
            <p:nvPr/>
          </p:nvSpPr>
          <p:spPr>
            <a:xfrm>
              <a:off x="9081880" y="28189498"/>
              <a:ext cx="4313387" cy="209820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dirty="0">
                  <a:solidFill>
                    <a:schemeClr val="tx1"/>
                  </a:solidFill>
                </a:rPr>
                <a:t>ARIA Core</a:t>
              </a:r>
            </a:p>
          </p:txBody>
        </p:sp>
        <p:cxnSp>
          <p:nvCxnSpPr>
            <p:cNvPr id="120" name="직선 화살표 연결선 119">
              <a:extLst>
                <a:ext uri="{FF2B5EF4-FFF2-40B4-BE49-F238E27FC236}">
                  <a16:creationId xmlns:a16="http://schemas.microsoft.com/office/drawing/2014/main" id="{D66BBEC7-48F3-479E-BA60-AE5B41D3A39A}"/>
                </a:ext>
              </a:extLst>
            </p:cNvPr>
            <p:cNvCxnSpPr>
              <a:cxnSpLocks/>
            </p:cNvCxnSpPr>
            <p:nvPr/>
          </p:nvCxnSpPr>
          <p:spPr>
            <a:xfrm flipV="1">
              <a:off x="7111501" y="27330669"/>
              <a:ext cx="0" cy="858829"/>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24" name="직선 화살표 연결선 123">
              <a:extLst>
                <a:ext uri="{FF2B5EF4-FFF2-40B4-BE49-F238E27FC236}">
                  <a16:creationId xmlns:a16="http://schemas.microsoft.com/office/drawing/2014/main" id="{63849DEB-C34A-46C5-B7B1-E6947F2304C1}"/>
                </a:ext>
              </a:extLst>
            </p:cNvPr>
            <p:cNvCxnSpPr>
              <a:cxnSpLocks/>
              <a:stCxn id="111" idx="3"/>
            </p:cNvCxnSpPr>
            <p:nvPr/>
          </p:nvCxnSpPr>
          <p:spPr>
            <a:xfrm>
              <a:off x="8657733" y="28454613"/>
              <a:ext cx="424146" cy="0"/>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27" name="직선 화살표 연결선 126">
              <a:extLst>
                <a:ext uri="{FF2B5EF4-FFF2-40B4-BE49-F238E27FC236}">
                  <a16:creationId xmlns:a16="http://schemas.microsoft.com/office/drawing/2014/main" id="{5314FBD2-F3A0-4F54-8AFA-01C57C84CEC9}"/>
                </a:ext>
              </a:extLst>
            </p:cNvPr>
            <p:cNvCxnSpPr>
              <a:cxnSpLocks/>
            </p:cNvCxnSpPr>
            <p:nvPr/>
          </p:nvCxnSpPr>
          <p:spPr>
            <a:xfrm>
              <a:off x="8657733" y="28977271"/>
              <a:ext cx="424146" cy="0"/>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28" name="직선 화살표 연결선 127">
              <a:extLst>
                <a:ext uri="{FF2B5EF4-FFF2-40B4-BE49-F238E27FC236}">
                  <a16:creationId xmlns:a16="http://schemas.microsoft.com/office/drawing/2014/main" id="{8D68F089-7854-4D27-AB8D-5738F5A0A3E4}"/>
                </a:ext>
              </a:extLst>
            </p:cNvPr>
            <p:cNvCxnSpPr>
              <a:cxnSpLocks/>
            </p:cNvCxnSpPr>
            <p:nvPr/>
          </p:nvCxnSpPr>
          <p:spPr>
            <a:xfrm>
              <a:off x="8657733" y="29499928"/>
              <a:ext cx="424146" cy="0"/>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29" name="직선 화살표 연결선 128">
              <a:extLst>
                <a:ext uri="{FF2B5EF4-FFF2-40B4-BE49-F238E27FC236}">
                  <a16:creationId xmlns:a16="http://schemas.microsoft.com/office/drawing/2014/main" id="{649F1E05-0D36-4417-BE5A-E42E056DA02D}"/>
                </a:ext>
              </a:extLst>
            </p:cNvPr>
            <p:cNvCxnSpPr>
              <a:cxnSpLocks/>
            </p:cNvCxnSpPr>
            <p:nvPr/>
          </p:nvCxnSpPr>
          <p:spPr>
            <a:xfrm>
              <a:off x="8657733" y="30022586"/>
              <a:ext cx="424146" cy="0"/>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sp>
        <p:nvSpPr>
          <p:cNvPr id="152" name="직사각형 151">
            <a:extLst>
              <a:ext uri="{FF2B5EF4-FFF2-40B4-BE49-F238E27FC236}">
                <a16:creationId xmlns:a16="http://schemas.microsoft.com/office/drawing/2014/main" id="{B746A201-0EDD-4E4D-BDD5-F6957909E121}"/>
              </a:ext>
            </a:extLst>
          </p:cNvPr>
          <p:cNvSpPr/>
          <p:nvPr/>
        </p:nvSpPr>
        <p:spPr>
          <a:xfrm>
            <a:off x="10175284" y="28884728"/>
            <a:ext cx="2029968" cy="1229501"/>
          </a:xfrm>
          <a:prstGeom prst="rect">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dirty="0">
                <a:solidFill>
                  <a:schemeClr val="tx1"/>
                </a:solidFill>
              </a:rPr>
              <a:t>ARIA</a:t>
            </a:r>
          </a:p>
          <a:p>
            <a:pPr algn="ctr"/>
            <a:r>
              <a:rPr lang="en-US" altLang="ko-KR" sz="3200" dirty="0">
                <a:solidFill>
                  <a:schemeClr val="tx1"/>
                </a:solidFill>
              </a:rPr>
              <a:t>MOO</a:t>
            </a:r>
          </a:p>
        </p:txBody>
      </p:sp>
      <p:sp>
        <p:nvSpPr>
          <p:cNvPr id="153" name="직사각형 152">
            <a:extLst>
              <a:ext uri="{FF2B5EF4-FFF2-40B4-BE49-F238E27FC236}">
                <a16:creationId xmlns:a16="http://schemas.microsoft.com/office/drawing/2014/main" id="{FFD79C6F-B3C3-9142-B36C-6233853462EA}"/>
              </a:ext>
            </a:extLst>
          </p:cNvPr>
          <p:cNvSpPr/>
          <p:nvPr/>
        </p:nvSpPr>
        <p:spPr>
          <a:xfrm>
            <a:off x="17023508" y="13576599"/>
            <a:ext cx="7704432" cy="4388210"/>
          </a:xfrm>
          <a:prstGeom prst="rect">
            <a:avLst/>
          </a:prstGeom>
          <a:solidFill>
            <a:schemeClr val="accent4">
              <a:lumMod val="40000"/>
              <a:lumOff val="60000"/>
            </a:schemeClr>
          </a:solidFill>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ko-Kore-KR" sz="2800" dirty="0">
                <a:solidFill>
                  <a:schemeClr val="tx1"/>
                </a:solidFill>
              </a:rPr>
              <a:t>ARIA Module</a:t>
            </a:r>
          </a:p>
          <a:p>
            <a:pPr algn="ctr"/>
            <a:endParaRPr kumimoji="1" lang="en-US" altLang="ko-Kore-KR" sz="2800" dirty="0"/>
          </a:p>
          <a:p>
            <a:pPr algn="ctr"/>
            <a:endParaRPr kumimoji="1" lang="en-US" altLang="ko-Kore-KR" sz="2800" dirty="0"/>
          </a:p>
          <a:p>
            <a:pPr algn="ctr"/>
            <a:endParaRPr kumimoji="1" lang="en-US" altLang="ko-Kore-KR" sz="2800" dirty="0"/>
          </a:p>
          <a:p>
            <a:pPr algn="ctr"/>
            <a:endParaRPr kumimoji="1" lang="en-US" altLang="ko-Kore-KR" sz="2800" dirty="0"/>
          </a:p>
          <a:p>
            <a:pPr algn="ctr"/>
            <a:endParaRPr kumimoji="1" lang="en-US" altLang="ko-Kore-KR" sz="2800" dirty="0"/>
          </a:p>
          <a:p>
            <a:pPr algn="ctr"/>
            <a:endParaRPr kumimoji="1" lang="en-US" altLang="ko-Kore-KR" sz="2800" dirty="0"/>
          </a:p>
          <a:p>
            <a:pPr algn="ctr"/>
            <a:endParaRPr kumimoji="1" lang="en-US" altLang="ko-Kore-KR" sz="2800" dirty="0"/>
          </a:p>
          <a:p>
            <a:pPr algn="ctr"/>
            <a:endParaRPr kumimoji="1" lang="en-US" altLang="ko-Kore-KR" sz="2800" dirty="0"/>
          </a:p>
          <a:p>
            <a:pPr algn="ctr"/>
            <a:endParaRPr kumimoji="1" lang="en-US" altLang="ko-Kore-KR" sz="2800" dirty="0"/>
          </a:p>
        </p:txBody>
      </p:sp>
      <p:sp>
        <p:nvSpPr>
          <p:cNvPr id="154" name="직사각형 153">
            <a:extLst>
              <a:ext uri="{FF2B5EF4-FFF2-40B4-BE49-F238E27FC236}">
                <a16:creationId xmlns:a16="http://schemas.microsoft.com/office/drawing/2014/main" id="{5263F739-B82D-6047-AADA-7C12F3EC4833}"/>
              </a:ext>
            </a:extLst>
          </p:cNvPr>
          <p:cNvSpPr/>
          <p:nvPr/>
        </p:nvSpPr>
        <p:spPr>
          <a:xfrm>
            <a:off x="17464470" y="14407876"/>
            <a:ext cx="1484026" cy="629587"/>
          </a:xfrm>
          <a:prstGeom prst="rect">
            <a:avLst/>
          </a:prstGeom>
          <a:ln w="3175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ko-Kore-KR" sz="2800" dirty="0"/>
              <a:t>CU</a:t>
            </a:r>
            <a:endParaRPr kumimoji="1" lang="ko-Kore-KR" altLang="en-US" sz="2800" dirty="0"/>
          </a:p>
        </p:txBody>
      </p:sp>
      <p:sp>
        <p:nvSpPr>
          <p:cNvPr id="155" name="직사각형 154">
            <a:extLst>
              <a:ext uri="{FF2B5EF4-FFF2-40B4-BE49-F238E27FC236}">
                <a16:creationId xmlns:a16="http://schemas.microsoft.com/office/drawing/2014/main" id="{8587DF5A-A3FA-894E-AE9D-DAA24136717C}"/>
              </a:ext>
            </a:extLst>
          </p:cNvPr>
          <p:cNvSpPr/>
          <p:nvPr/>
        </p:nvSpPr>
        <p:spPr>
          <a:xfrm>
            <a:off x="20207574" y="14407876"/>
            <a:ext cx="1484026" cy="629587"/>
          </a:xfrm>
          <a:prstGeom prst="rect">
            <a:avLst/>
          </a:prstGeom>
          <a:ln w="3175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ko-Kore-KR" sz="2000" dirty="0"/>
              <a:t>Number</a:t>
            </a:r>
          </a:p>
          <a:p>
            <a:pPr algn="ctr"/>
            <a:r>
              <a:rPr kumimoji="1" lang="en-US" altLang="ko-Kore-KR" sz="2000" dirty="0"/>
              <a:t> of Round</a:t>
            </a:r>
            <a:endParaRPr kumimoji="1" lang="ko-Kore-KR" altLang="en-US" sz="2000" dirty="0"/>
          </a:p>
        </p:txBody>
      </p:sp>
      <p:sp>
        <p:nvSpPr>
          <p:cNvPr id="156" name="직사각형 155">
            <a:extLst>
              <a:ext uri="{FF2B5EF4-FFF2-40B4-BE49-F238E27FC236}">
                <a16:creationId xmlns:a16="http://schemas.microsoft.com/office/drawing/2014/main" id="{9DC2E159-1DC5-914F-BDE5-BAC252969033}"/>
              </a:ext>
            </a:extLst>
          </p:cNvPr>
          <p:cNvSpPr/>
          <p:nvPr/>
        </p:nvSpPr>
        <p:spPr>
          <a:xfrm>
            <a:off x="22950677" y="14407876"/>
            <a:ext cx="1484026" cy="629587"/>
          </a:xfrm>
          <a:prstGeom prst="rect">
            <a:avLst/>
          </a:prstGeom>
          <a:ln w="3175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ko-Kore-KR" sz="2800" dirty="0"/>
              <a:t>Key</a:t>
            </a:r>
            <a:endParaRPr kumimoji="1" lang="ko-Kore-KR" altLang="en-US" sz="2800" dirty="0"/>
          </a:p>
        </p:txBody>
      </p:sp>
      <p:sp>
        <p:nvSpPr>
          <p:cNvPr id="157" name="직사각형 156">
            <a:extLst>
              <a:ext uri="{FF2B5EF4-FFF2-40B4-BE49-F238E27FC236}">
                <a16:creationId xmlns:a16="http://schemas.microsoft.com/office/drawing/2014/main" id="{0C41272F-3C0D-4645-A6F9-3DC06DD74CB0}"/>
              </a:ext>
            </a:extLst>
          </p:cNvPr>
          <p:cNvSpPr/>
          <p:nvPr/>
        </p:nvSpPr>
        <p:spPr>
          <a:xfrm>
            <a:off x="22950677" y="15646364"/>
            <a:ext cx="1484026" cy="629587"/>
          </a:xfrm>
          <a:prstGeom prst="rect">
            <a:avLst/>
          </a:prstGeom>
          <a:ln w="3175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ko-Kore-KR" sz="2000" dirty="0"/>
              <a:t>Add Round Key </a:t>
            </a:r>
            <a:endParaRPr kumimoji="1" lang="ko-Kore-KR" altLang="en-US" sz="2000" dirty="0"/>
          </a:p>
        </p:txBody>
      </p:sp>
      <p:sp>
        <p:nvSpPr>
          <p:cNvPr id="158" name="직사각형 157">
            <a:extLst>
              <a:ext uri="{FF2B5EF4-FFF2-40B4-BE49-F238E27FC236}">
                <a16:creationId xmlns:a16="http://schemas.microsoft.com/office/drawing/2014/main" id="{ED76168B-BBC5-5B4A-B03C-A56C144CA910}"/>
              </a:ext>
            </a:extLst>
          </p:cNvPr>
          <p:cNvSpPr/>
          <p:nvPr/>
        </p:nvSpPr>
        <p:spPr>
          <a:xfrm>
            <a:off x="20207574" y="15653121"/>
            <a:ext cx="1484026" cy="629587"/>
          </a:xfrm>
          <a:prstGeom prst="rect">
            <a:avLst/>
          </a:prstGeom>
          <a:ln w="3175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ko-Kore-KR" sz="2000" dirty="0"/>
              <a:t>Substitution</a:t>
            </a:r>
            <a:endParaRPr kumimoji="1" lang="ko-Kore-KR" altLang="en-US" sz="2000" dirty="0"/>
          </a:p>
        </p:txBody>
      </p:sp>
      <p:sp>
        <p:nvSpPr>
          <p:cNvPr id="159" name="직사각형 158">
            <a:extLst>
              <a:ext uri="{FF2B5EF4-FFF2-40B4-BE49-F238E27FC236}">
                <a16:creationId xmlns:a16="http://schemas.microsoft.com/office/drawing/2014/main" id="{B93BEE05-08E1-7546-AD88-61F10C46188C}"/>
              </a:ext>
            </a:extLst>
          </p:cNvPr>
          <p:cNvSpPr/>
          <p:nvPr/>
        </p:nvSpPr>
        <p:spPr>
          <a:xfrm>
            <a:off x="20207574" y="16908613"/>
            <a:ext cx="1484026" cy="629587"/>
          </a:xfrm>
          <a:prstGeom prst="rect">
            <a:avLst/>
          </a:prstGeom>
          <a:ln w="31750"/>
        </p:spPr>
        <p:style>
          <a:lnRef idx="2">
            <a:schemeClr val="dk1"/>
          </a:lnRef>
          <a:fillRef idx="1">
            <a:schemeClr val="lt1"/>
          </a:fillRef>
          <a:effectRef idx="0">
            <a:schemeClr val="dk1"/>
          </a:effectRef>
          <a:fontRef idx="minor">
            <a:schemeClr val="dk1"/>
          </a:fontRef>
        </p:style>
        <p:txBody>
          <a:bodyPr rtlCol="0" anchor="ctr"/>
          <a:lstStyle/>
          <a:p>
            <a:pPr algn="ctr"/>
            <a:r>
              <a:rPr kumimoji="1" lang="ko-KR" altLang="en-US" sz="2400" dirty="0"/>
              <a:t> </a:t>
            </a:r>
            <a:r>
              <a:rPr kumimoji="1" lang="en-US" altLang="ko-KR" sz="2400" dirty="0"/>
              <a:t>Diffusion</a:t>
            </a:r>
            <a:endParaRPr kumimoji="1" lang="ko-Kore-KR" altLang="en-US" sz="2400" dirty="0"/>
          </a:p>
        </p:txBody>
      </p:sp>
      <p:cxnSp>
        <p:nvCxnSpPr>
          <p:cNvPr id="160" name="직선 화살표 연결선 159">
            <a:extLst>
              <a:ext uri="{FF2B5EF4-FFF2-40B4-BE49-F238E27FC236}">
                <a16:creationId xmlns:a16="http://schemas.microsoft.com/office/drawing/2014/main" id="{8B4952EB-99DC-974A-BD70-60C88563FB2C}"/>
              </a:ext>
            </a:extLst>
          </p:cNvPr>
          <p:cNvCxnSpPr>
            <a:cxnSpLocks/>
          </p:cNvCxnSpPr>
          <p:nvPr/>
        </p:nvCxnSpPr>
        <p:spPr>
          <a:xfrm flipH="1" flipV="1">
            <a:off x="18371859" y="13486570"/>
            <a:ext cx="1" cy="921307"/>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62" name="연결선: 꺾임 194">
            <a:extLst>
              <a:ext uri="{FF2B5EF4-FFF2-40B4-BE49-F238E27FC236}">
                <a16:creationId xmlns:a16="http://schemas.microsoft.com/office/drawing/2014/main" id="{36C50A67-E9A4-F14E-ADDE-39DDF9CE9059}"/>
              </a:ext>
            </a:extLst>
          </p:cNvPr>
          <p:cNvCxnSpPr>
            <a:cxnSpLocks/>
          </p:cNvCxnSpPr>
          <p:nvPr/>
        </p:nvCxnSpPr>
        <p:spPr>
          <a:xfrm>
            <a:off x="17328464" y="13466345"/>
            <a:ext cx="2902167" cy="2669323"/>
          </a:xfrm>
          <a:prstGeom prst="bentConnector3">
            <a:avLst>
              <a:gd name="adj1" fmla="val 146"/>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63" name="TextBox 162">
            <a:extLst>
              <a:ext uri="{FF2B5EF4-FFF2-40B4-BE49-F238E27FC236}">
                <a16:creationId xmlns:a16="http://schemas.microsoft.com/office/drawing/2014/main" id="{12C3E409-4A18-464C-96FC-A33EDD0C93E9}"/>
              </a:ext>
            </a:extLst>
          </p:cNvPr>
          <p:cNvSpPr txBox="1"/>
          <p:nvPr/>
        </p:nvSpPr>
        <p:spPr>
          <a:xfrm>
            <a:off x="17913247" y="12995590"/>
            <a:ext cx="1329210" cy="523220"/>
          </a:xfrm>
          <a:prstGeom prst="rect">
            <a:avLst/>
          </a:prstGeom>
          <a:noFill/>
        </p:spPr>
        <p:txBody>
          <a:bodyPr wrap="none" rtlCol="0">
            <a:spAutoFit/>
          </a:bodyPr>
          <a:lstStyle/>
          <a:p>
            <a:r>
              <a:rPr kumimoji="1" lang="en-US" altLang="ko-Kore-KR" sz="2800" dirty="0" err="1"/>
              <a:t>Aria_op</a:t>
            </a:r>
            <a:endParaRPr kumimoji="1" lang="ko-Kore-KR" altLang="en-US" sz="2800" dirty="0"/>
          </a:p>
        </p:txBody>
      </p:sp>
      <p:sp>
        <p:nvSpPr>
          <p:cNvPr id="164" name="TextBox 163">
            <a:extLst>
              <a:ext uri="{FF2B5EF4-FFF2-40B4-BE49-F238E27FC236}">
                <a16:creationId xmlns:a16="http://schemas.microsoft.com/office/drawing/2014/main" id="{BF8B709A-8086-014E-A270-7769317E898E}"/>
              </a:ext>
            </a:extLst>
          </p:cNvPr>
          <p:cNvSpPr txBox="1"/>
          <p:nvPr/>
        </p:nvSpPr>
        <p:spPr>
          <a:xfrm>
            <a:off x="16476030" y="13024931"/>
            <a:ext cx="1457066" cy="523220"/>
          </a:xfrm>
          <a:prstGeom prst="rect">
            <a:avLst/>
          </a:prstGeom>
          <a:noFill/>
        </p:spPr>
        <p:txBody>
          <a:bodyPr wrap="none" rtlCol="0">
            <a:spAutoFit/>
          </a:bodyPr>
          <a:lstStyle/>
          <a:p>
            <a:r>
              <a:rPr kumimoji="1" lang="en-US" altLang="ko-Kore-KR" sz="2800" dirty="0"/>
              <a:t>Plaintext</a:t>
            </a:r>
            <a:endParaRPr kumimoji="1" lang="ko-Kore-KR" altLang="en-US" sz="2800" dirty="0"/>
          </a:p>
        </p:txBody>
      </p:sp>
      <p:sp>
        <p:nvSpPr>
          <p:cNvPr id="165" name="TextBox 164">
            <a:extLst>
              <a:ext uri="{FF2B5EF4-FFF2-40B4-BE49-F238E27FC236}">
                <a16:creationId xmlns:a16="http://schemas.microsoft.com/office/drawing/2014/main" id="{0FF42607-5697-1E41-B23A-C8CCAF99B377}"/>
              </a:ext>
            </a:extLst>
          </p:cNvPr>
          <p:cNvSpPr txBox="1"/>
          <p:nvPr/>
        </p:nvSpPr>
        <p:spPr>
          <a:xfrm>
            <a:off x="23564642" y="13034573"/>
            <a:ext cx="674159" cy="523220"/>
          </a:xfrm>
          <a:prstGeom prst="rect">
            <a:avLst/>
          </a:prstGeom>
          <a:noFill/>
        </p:spPr>
        <p:txBody>
          <a:bodyPr wrap="none" rtlCol="0">
            <a:spAutoFit/>
          </a:bodyPr>
          <a:lstStyle/>
          <a:p>
            <a:r>
              <a:rPr kumimoji="1" lang="en-US" altLang="ko-Kore-KR" sz="2800" dirty="0"/>
              <a:t>key</a:t>
            </a:r>
            <a:endParaRPr kumimoji="1" lang="ko-Kore-KR" altLang="en-US" sz="2800" dirty="0"/>
          </a:p>
        </p:txBody>
      </p:sp>
      <p:cxnSp>
        <p:nvCxnSpPr>
          <p:cNvPr id="166" name="직선 화살표 연결선 165">
            <a:extLst>
              <a:ext uri="{FF2B5EF4-FFF2-40B4-BE49-F238E27FC236}">
                <a16:creationId xmlns:a16="http://schemas.microsoft.com/office/drawing/2014/main" id="{F588446D-60F2-5048-BB9B-B1827C56D1B2}"/>
              </a:ext>
            </a:extLst>
          </p:cNvPr>
          <p:cNvCxnSpPr>
            <a:cxnSpLocks/>
            <a:stCxn id="155" idx="3"/>
            <a:endCxn id="156" idx="1"/>
          </p:cNvCxnSpPr>
          <p:nvPr/>
        </p:nvCxnSpPr>
        <p:spPr>
          <a:xfrm>
            <a:off x="21691600" y="14722670"/>
            <a:ext cx="1259077" cy="0"/>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68" name="직선 화살표 연결선 167">
            <a:extLst>
              <a:ext uri="{FF2B5EF4-FFF2-40B4-BE49-F238E27FC236}">
                <a16:creationId xmlns:a16="http://schemas.microsoft.com/office/drawing/2014/main" id="{DF924572-4790-6C43-8B8F-B68EFEB0DBBB}"/>
              </a:ext>
            </a:extLst>
          </p:cNvPr>
          <p:cNvCxnSpPr>
            <a:cxnSpLocks/>
            <a:stCxn id="158" idx="3"/>
            <a:endCxn id="157" idx="1"/>
          </p:cNvCxnSpPr>
          <p:nvPr/>
        </p:nvCxnSpPr>
        <p:spPr>
          <a:xfrm flipV="1">
            <a:off x="21691600" y="15961158"/>
            <a:ext cx="1259077" cy="6757"/>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71" name="직선 화살표 연결선 170">
            <a:extLst>
              <a:ext uri="{FF2B5EF4-FFF2-40B4-BE49-F238E27FC236}">
                <a16:creationId xmlns:a16="http://schemas.microsoft.com/office/drawing/2014/main" id="{08969AB2-EA5B-6D4D-B5E7-77BF6E150EB0}"/>
              </a:ext>
            </a:extLst>
          </p:cNvPr>
          <p:cNvCxnSpPr>
            <a:cxnSpLocks/>
          </p:cNvCxnSpPr>
          <p:nvPr/>
        </p:nvCxnSpPr>
        <p:spPr>
          <a:xfrm flipV="1">
            <a:off x="20949587" y="17538202"/>
            <a:ext cx="4945" cy="687224"/>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72" name="연결선: 꺾임 188">
            <a:extLst>
              <a:ext uri="{FF2B5EF4-FFF2-40B4-BE49-F238E27FC236}">
                <a16:creationId xmlns:a16="http://schemas.microsoft.com/office/drawing/2014/main" id="{764D12AA-6FDE-454C-99E5-026015A2A6D6}"/>
              </a:ext>
            </a:extLst>
          </p:cNvPr>
          <p:cNvCxnSpPr>
            <a:cxnSpLocks/>
          </p:cNvCxnSpPr>
          <p:nvPr/>
        </p:nvCxnSpPr>
        <p:spPr>
          <a:xfrm>
            <a:off x="18687028" y="15044647"/>
            <a:ext cx="1544920" cy="770287"/>
          </a:xfrm>
          <a:prstGeom prst="bentConnector3">
            <a:avLst>
              <a:gd name="adj1" fmla="val 158"/>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73" name="직선 화살표 연결선 172">
            <a:extLst>
              <a:ext uri="{FF2B5EF4-FFF2-40B4-BE49-F238E27FC236}">
                <a16:creationId xmlns:a16="http://schemas.microsoft.com/office/drawing/2014/main" id="{09F81BCA-E5F2-2243-93C1-0205743F98DD}"/>
              </a:ext>
            </a:extLst>
          </p:cNvPr>
          <p:cNvCxnSpPr>
            <a:cxnSpLocks/>
          </p:cNvCxnSpPr>
          <p:nvPr/>
        </p:nvCxnSpPr>
        <p:spPr>
          <a:xfrm flipV="1">
            <a:off x="23316937" y="14090428"/>
            <a:ext cx="0" cy="324412"/>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81" name="직선 연결선[R] 180">
            <a:extLst>
              <a:ext uri="{FF2B5EF4-FFF2-40B4-BE49-F238E27FC236}">
                <a16:creationId xmlns:a16="http://schemas.microsoft.com/office/drawing/2014/main" id="{6F66717E-9040-7148-B64A-F12244DE8E54}"/>
              </a:ext>
            </a:extLst>
          </p:cNvPr>
          <p:cNvCxnSpPr>
            <a:cxnSpLocks/>
          </p:cNvCxnSpPr>
          <p:nvPr/>
        </p:nvCxnSpPr>
        <p:spPr>
          <a:xfrm flipV="1">
            <a:off x="18636713" y="14106641"/>
            <a:ext cx="4680224" cy="591"/>
          </a:xfrm>
          <a:prstGeom prst="line">
            <a:avLst/>
          </a:prstGeom>
          <a:ln w="38100"/>
        </p:spPr>
        <p:style>
          <a:lnRef idx="1">
            <a:schemeClr val="dk1"/>
          </a:lnRef>
          <a:fillRef idx="0">
            <a:schemeClr val="dk1"/>
          </a:fillRef>
          <a:effectRef idx="0">
            <a:schemeClr val="dk1"/>
          </a:effectRef>
          <a:fontRef idx="minor">
            <a:schemeClr val="tx1"/>
          </a:fontRef>
        </p:style>
      </p:cxnSp>
      <p:cxnSp>
        <p:nvCxnSpPr>
          <p:cNvPr id="183" name="직선 연결선[R] 182">
            <a:extLst>
              <a:ext uri="{FF2B5EF4-FFF2-40B4-BE49-F238E27FC236}">
                <a16:creationId xmlns:a16="http://schemas.microsoft.com/office/drawing/2014/main" id="{779407A8-CFCA-6445-99F8-107F4A672260}"/>
              </a:ext>
            </a:extLst>
          </p:cNvPr>
          <p:cNvCxnSpPr>
            <a:cxnSpLocks/>
          </p:cNvCxnSpPr>
          <p:nvPr/>
        </p:nvCxnSpPr>
        <p:spPr>
          <a:xfrm>
            <a:off x="18647353" y="14090428"/>
            <a:ext cx="0" cy="331375"/>
          </a:xfrm>
          <a:prstGeom prst="line">
            <a:avLst/>
          </a:prstGeom>
          <a:ln w="38100"/>
        </p:spPr>
        <p:style>
          <a:lnRef idx="1">
            <a:schemeClr val="dk1"/>
          </a:lnRef>
          <a:fillRef idx="0">
            <a:schemeClr val="dk1"/>
          </a:fillRef>
          <a:effectRef idx="0">
            <a:schemeClr val="dk1"/>
          </a:effectRef>
          <a:fontRef idx="minor">
            <a:schemeClr val="tx1"/>
          </a:fontRef>
        </p:style>
      </p:cxnSp>
      <p:cxnSp>
        <p:nvCxnSpPr>
          <p:cNvPr id="187" name="연결선: 꺾임 194">
            <a:extLst>
              <a:ext uri="{FF2B5EF4-FFF2-40B4-BE49-F238E27FC236}">
                <a16:creationId xmlns:a16="http://schemas.microsoft.com/office/drawing/2014/main" id="{B0962919-8B9C-CC44-A3A2-9FAFBF6BBDF3}"/>
              </a:ext>
            </a:extLst>
          </p:cNvPr>
          <p:cNvCxnSpPr>
            <a:cxnSpLocks/>
            <a:endCxn id="159" idx="1"/>
          </p:cNvCxnSpPr>
          <p:nvPr/>
        </p:nvCxnSpPr>
        <p:spPr>
          <a:xfrm>
            <a:off x="17883696" y="15046329"/>
            <a:ext cx="2323878" cy="2177078"/>
          </a:xfrm>
          <a:prstGeom prst="bentConnector3">
            <a:avLst>
              <a:gd name="adj1" fmla="val -804"/>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A8017A4A-556F-424F-A581-F4511545FEF1}"/>
              </a:ext>
            </a:extLst>
          </p:cNvPr>
          <p:cNvSpPr txBox="1"/>
          <p:nvPr/>
        </p:nvSpPr>
        <p:spPr>
          <a:xfrm>
            <a:off x="21876625" y="14364960"/>
            <a:ext cx="978538" cy="369332"/>
          </a:xfrm>
          <a:prstGeom prst="rect">
            <a:avLst/>
          </a:prstGeom>
          <a:noFill/>
        </p:spPr>
        <p:txBody>
          <a:bodyPr wrap="none" rtlCol="0">
            <a:spAutoFit/>
          </a:bodyPr>
          <a:lstStyle/>
          <a:p>
            <a:r>
              <a:rPr kumimoji="1" lang="en-US" altLang="ko-Kore-KR" sz="1800" dirty="0" err="1"/>
              <a:t>Key_size</a:t>
            </a:r>
            <a:endParaRPr kumimoji="1" lang="ko-Kore-KR" altLang="en-US" sz="1800" dirty="0"/>
          </a:p>
        </p:txBody>
      </p:sp>
      <p:cxnSp>
        <p:nvCxnSpPr>
          <p:cNvPr id="51" name="직선 화살표 연결선 50">
            <a:extLst>
              <a:ext uri="{FF2B5EF4-FFF2-40B4-BE49-F238E27FC236}">
                <a16:creationId xmlns:a16="http://schemas.microsoft.com/office/drawing/2014/main" id="{9D394EA1-24CF-D24D-9B3B-246EBB989FFF}"/>
              </a:ext>
            </a:extLst>
          </p:cNvPr>
          <p:cNvCxnSpPr>
            <a:cxnSpLocks/>
          </p:cNvCxnSpPr>
          <p:nvPr/>
        </p:nvCxnSpPr>
        <p:spPr>
          <a:xfrm>
            <a:off x="23901722" y="13466344"/>
            <a:ext cx="0" cy="948496"/>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63" name="직선 화살표 연결선 262">
            <a:extLst>
              <a:ext uri="{FF2B5EF4-FFF2-40B4-BE49-F238E27FC236}">
                <a16:creationId xmlns:a16="http://schemas.microsoft.com/office/drawing/2014/main" id="{1E28695A-B232-1949-A90D-2F25AEBD591E}"/>
              </a:ext>
            </a:extLst>
          </p:cNvPr>
          <p:cNvCxnSpPr>
            <a:cxnSpLocks/>
          </p:cNvCxnSpPr>
          <p:nvPr/>
        </p:nvCxnSpPr>
        <p:spPr>
          <a:xfrm flipH="1" flipV="1">
            <a:off x="23901721" y="13500496"/>
            <a:ext cx="1" cy="921307"/>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264" name="직선 화살표 연결선 263">
            <a:extLst>
              <a:ext uri="{FF2B5EF4-FFF2-40B4-BE49-F238E27FC236}">
                <a16:creationId xmlns:a16="http://schemas.microsoft.com/office/drawing/2014/main" id="{1C455B76-316E-9340-BAC8-DA4F8BB6950C}"/>
              </a:ext>
            </a:extLst>
          </p:cNvPr>
          <p:cNvCxnSpPr>
            <a:cxnSpLocks/>
            <a:stCxn id="158" idx="0"/>
            <a:endCxn id="155" idx="2"/>
          </p:cNvCxnSpPr>
          <p:nvPr/>
        </p:nvCxnSpPr>
        <p:spPr>
          <a:xfrm flipV="1">
            <a:off x="20949587" y="15037463"/>
            <a:ext cx="0" cy="615658"/>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266" name="직선 화살표 연결선 265">
            <a:extLst>
              <a:ext uri="{FF2B5EF4-FFF2-40B4-BE49-F238E27FC236}">
                <a16:creationId xmlns:a16="http://schemas.microsoft.com/office/drawing/2014/main" id="{7862D1C1-35A7-6C47-A383-EB0880B83BA3}"/>
              </a:ext>
            </a:extLst>
          </p:cNvPr>
          <p:cNvCxnSpPr>
            <a:cxnSpLocks/>
            <a:stCxn id="159" idx="0"/>
            <a:endCxn id="158" idx="2"/>
          </p:cNvCxnSpPr>
          <p:nvPr/>
        </p:nvCxnSpPr>
        <p:spPr>
          <a:xfrm flipV="1">
            <a:off x="20949587" y="16282708"/>
            <a:ext cx="0" cy="625905"/>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267" name="직선 화살표 연결선 266">
            <a:extLst>
              <a:ext uri="{FF2B5EF4-FFF2-40B4-BE49-F238E27FC236}">
                <a16:creationId xmlns:a16="http://schemas.microsoft.com/office/drawing/2014/main" id="{1BCB3172-D5A0-204D-8888-94AB5D79FF7B}"/>
              </a:ext>
            </a:extLst>
          </p:cNvPr>
          <p:cNvCxnSpPr>
            <a:cxnSpLocks/>
            <a:stCxn id="157" idx="0"/>
          </p:cNvCxnSpPr>
          <p:nvPr/>
        </p:nvCxnSpPr>
        <p:spPr>
          <a:xfrm flipH="1" flipV="1">
            <a:off x="23689966" y="15323064"/>
            <a:ext cx="2724" cy="323300"/>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268" name="TextBox 267">
            <a:extLst>
              <a:ext uri="{FF2B5EF4-FFF2-40B4-BE49-F238E27FC236}">
                <a16:creationId xmlns:a16="http://schemas.microsoft.com/office/drawing/2014/main" id="{47436E58-2C2B-5440-BD27-70806B8ED5D4}"/>
              </a:ext>
            </a:extLst>
          </p:cNvPr>
          <p:cNvSpPr txBox="1"/>
          <p:nvPr/>
        </p:nvSpPr>
        <p:spPr>
          <a:xfrm>
            <a:off x="18517676" y="13759231"/>
            <a:ext cx="877933" cy="369332"/>
          </a:xfrm>
          <a:prstGeom prst="rect">
            <a:avLst/>
          </a:prstGeom>
          <a:noFill/>
        </p:spPr>
        <p:txBody>
          <a:bodyPr wrap="none" rtlCol="0">
            <a:spAutoFit/>
          </a:bodyPr>
          <a:lstStyle/>
          <a:p>
            <a:r>
              <a:rPr kumimoji="1" lang="en-US" altLang="ko-Kore-KR" sz="1800" dirty="0" err="1"/>
              <a:t>Key_op</a:t>
            </a:r>
            <a:endParaRPr kumimoji="1" lang="ko-Kore-KR" altLang="en-US" sz="1800" dirty="0"/>
          </a:p>
        </p:txBody>
      </p:sp>
      <p:cxnSp>
        <p:nvCxnSpPr>
          <p:cNvPr id="113" name="꺾인 연결선[E] 112">
            <a:extLst>
              <a:ext uri="{FF2B5EF4-FFF2-40B4-BE49-F238E27FC236}">
                <a16:creationId xmlns:a16="http://schemas.microsoft.com/office/drawing/2014/main" id="{0D37BA99-0DEC-444E-B968-CAE7F527D783}"/>
              </a:ext>
            </a:extLst>
          </p:cNvPr>
          <p:cNvCxnSpPr>
            <a:stCxn id="192" idx="2"/>
          </p:cNvCxnSpPr>
          <p:nvPr/>
        </p:nvCxnSpPr>
        <p:spPr>
          <a:xfrm rot="16200000" flipH="1">
            <a:off x="22722429" y="14377756"/>
            <a:ext cx="611000" cy="1324071"/>
          </a:xfrm>
          <a:prstGeom prst="bentConnector2">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73" name="TextBox 272">
            <a:extLst>
              <a:ext uri="{FF2B5EF4-FFF2-40B4-BE49-F238E27FC236}">
                <a16:creationId xmlns:a16="http://schemas.microsoft.com/office/drawing/2014/main" id="{06C27055-78A6-194B-BAB6-F8A938103E5A}"/>
              </a:ext>
            </a:extLst>
          </p:cNvPr>
          <p:cNvSpPr txBox="1"/>
          <p:nvPr/>
        </p:nvSpPr>
        <p:spPr>
          <a:xfrm>
            <a:off x="21797949" y="15564242"/>
            <a:ext cx="1222579" cy="369332"/>
          </a:xfrm>
          <a:prstGeom prst="rect">
            <a:avLst/>
          </a:prstGeom>
          <a:noFill/>
        </p:spPr>
        <p:txBody>
          <a:bodyPr wrap="none" rtlCol="0">
            <a:spAutoFit/>
          </a:bodyPr>
          <a:lstStyle/>
          <a:p>
            <a:r>
              <a:rPr kumimoji="1" lang="en-US" altLang="ko-Kore-KR" sz="1800" dirty="0" err="1"/>
              <a:t>Round_key</a:t>
            </a:r>
            <a:endParaRPr kumimoji="1" lang="ko-Kore-KR" altLang="en-US" sz="1800" dirty="0"/>
          </a:p>
        </p:txBody>
      </p:sp>
      <p:sp>
        <p:nvSpPr>
          <p:cNvPr id="274" name="TextBox 273">
            <a:extLst>
              <a:ext uri="{FF2B5EF4-FFF2-40B4-BE49-F238E27FC236}">
                <a16:creationId xmlns:a16="http://schemas.microsoft.com/office/drawing/2014/main" id="{9F7CD0FF-4BAD-3940-A2D6-F45B62546F78}"/>
              </a:ext>
            </a:extLst>
          </p:cNvPr>
          <p:cNvSpPr txBox="1"/>
          <p:nvPr/>
        </p:nvSpPr>
        <p:spPr>
          <a:xfrm>
            <a:off x="20993344" y="15112600"/>
            <a:ext cx="760849" cy="369332"/>
          </a:xfrm>
          <a:prstGeom prst="rect">
            <a:avLst/>
          </a:prstGeom>
          <a:noFill/>
        </p:spPr>
        <p:txBody>
          <a:bodyPr wrap="none" rtlCol="0">
            <a:spAutoFit/>
          </a:bodyPr>
          <a:lstStyle/>
          <a:p>
            <a:r>
              <a:rPr kumimoji="1" lang="en-US" altLang="ko-Kore-KR" sz="1800" dirty="0" err="1"/>
              <a:t>Flg_LT</a:t>
            </a:r>
            <a:endParaRPr kumimoji="1" lang="ko-Kore-KR" altLang="en-US" sz="1800" dirty="0"/>
          </a:p>
        </p:txBody>
      </p:sp>
      <p:cxnSp>
        <p:nvCxnSpPr>
          <p:cNvPr id="275" name="직선 화살표 연결선 274">
            <a:extLst>
              <a:ext uri="{FF2B5EF4-FFF2-40B4-BE49-F238E27FC236}">
                <a16:creationId xmlns:a16="http://schemas.microsoft.com/office/drawing/2014/main" id="{6981FB9E-5C38-A641-AAB6-EADFDEF355A3}"/>
              </a:ext>
            </a:extLst>
          </p:cNvPr>
          <p:cNvCxnSpPr>
            <a:cxnSpLocks/>
          </p:cNvCxnSpPr>
          <p:nvPr/>
        </p:nvCxnSpPr>
        <p:spPr>
          <a:xfrm>
            <a:off x="18934540" y="14694623"/>
            <a:ext cx="1259077" cy="0"/>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276" name="TextBox 275">
            <a:extLst>
              <a:ext uri="{FF2B5EF4-FFF2-40B4-BE49-F238E27FC236}">
                <a16:creationId xmlns:a16="http://schemas.microsoft.com/office/drawing/2014/main" id="{78547432-3D06-1D41-9EF8-08DAE93A74E3}"/>
              </a:ext>
            </a:extLst>
          </p:cNvPr>
          <p:cNvSpPr txBox="1"/>
          <p:nvPr/>
        </p:nvSpPr>
        <p:spPr>
          <a:xfrm>
            <a:off x="19344187" y="14360744"/>
            <a:ext cx="557204" cy="369332"/>
          </a:xfrm>
          <a:prstGeom prst="rect">
            <a:avLst/>
          </a:prstGeom>
          <a:noFill/>
        </p:spPr>
        <p:txBody>
          <a:bodyPr wrap="none" rtlCol="0">
            <a:spAutoFit/>
          </a:bodyPr>
          <a:lstStyle/>
          <a:p>
            <a:r>
              <a:rPr kumimoji="1" lang="en-US" altLang="ko-Kore-KR" sz="1800" dirty="0"/>
              <a:t>Last</a:t>
            </a:r>
            <a:endParaRPr kumimoji="1" lang="ko-Kore-KR" altLang="en-US" sz="1800" dirty="0"/>
          </a:p>
        </p:txBody>
      </p:sp>
      <p:sp>
        <p:nvSpPr>
          <p:cNvPr id="277" name="TextBox 276">
            <a:extLst>
              <a:ext uri="{FF2B5EF4-FFF2-40B4-BE49-F238E27FC236}">
                <a16:creationId xmlns:a16="http://schemas.microsoft.com/office/drawing/2014/main" id="{291BC324-CCB1-E747-AE59-494053D345A7}"/>
              </a:ext>
            </a:extLst>
          </p:cNvPr>
          <p:cNvSpPr txBox="1"/>
          <p:nvPr/>
        </p:nvSpPr>
        <p:spPr>
          <a:xfrm>
            <a:off x="18696979" y="15094930"/>
            <a:ext cx="981807" cy="369332"/>
          </a:xfrm>
          <a:prstGeom prst="rect">
            <a:avLst/>
          </a:prstGeom>
          <a:noFill/>
        </p:spPr>
        <p:txBody>
          <a:bodyPr wrap="none" rtlCol="0">
            <a:spAutoFit/>
          </a:bodyPr>
          <a:lstStyle/>
          <a:p>
            <a:r>
              <a:rPr kumimoji="1" lang="en-US" altLang="ko-Kore-KR" sz="1800" dirty="0" err="1"/>
              <a:t>Subs_op</a:t>
            </a:r>
            <a:endParaRPr kumimoji="1" lang="ko-Kore-KR" altLang="en-US" sz="1800" dirty="0"/>
          </a:p>
        </p:txBody>
      </p:sp>
      <p:sp>
        <p:nvSpPr>
          <p:cNvPr id="278" name="TextBox 277">
            <a:extLst>
              <a:ext uri="{FF2B5EF4-FFF2-40B4-BE49-F238E27FC236}">
                <a16:creationId xmlns:a16="http://schemas.microsoft.com/office/drawing/2014/main" id="{B8D5E3B1-B34B-1646-AF59-57B9CB6F56D4}"/>
              </a:ext>
            </a:extLst>
          </p:cNvPr>
          <p:cNvSpPr txBox="1"/>
          <p:nvPr/>
        </p:nvSpPr>
        <p:spPr>
          <a:xfrm>
            <a:off x="17800393" y="15101158"/>
            <a:ext cx="878126" cy="369332"/>
          </a:xfrm>
          <a:prstGeom prst="rect">
            <a:avLst/>
          </a:prstGeom>
          <a:noFill/>
        </p:spPr>
        <p:txBody>
          <a:bodyPr wrap="none" rtlCol="0">
            <a:spAutoFit/>
          </a:bodyPr>
          <a:lstStyle/>
          <a:p>
            <a:r>
              <a:rPr kumimoji="1" lang="en-US" altLang="ko-Kore-KR" sz="1800" dirty="0" err="1"/>
              <a:t>Diff_op</a:t>
            </a:r>
            <a:endParaRPr kumimoji="1" lang="ko-Kore-KR" altLang="en-US" sz="1800" dirty="0"/>
          </a:p>
        </p:txBody>
      </p:sp>
      <p:sp>
        <p:nvSpPr>
          <p:cNvPr id="281" name="TextBox 280">
            <a:extLst>
              <a:ext uri="{FF2B5EF4-FFF2-40B4-BE49-F238E27FC236}">
                <a16:creationId xmlns:a16="http://schemas.microsoft.com/office/drawing/2014/main" id="{C1FF4C65-58B7-F54C-A080-AA1951FF3C54}"/>
              </a:ext>
            </a:extLst>
          </p:cNvPr>
          <p:cNvSpPr txBox="1"/>
          <p:nvPr/>
        </p:nvSpPr>
        <p:spPr>
          <a:xfrm>
            <a:off x="20303416" y="18201008"/>
            <a:ext cx="266420" cy="523220"/>
          </a:xfrm>
          <a:prstGeom prst="rect">
            <a:avLst/>
          </a:prstGeom>
          <a:noFill/>
        </p:spPr>
        <p:txBody>
          <a:bodyPr wrap="none" rtlCol="0">
            <a:spAutoFit/>
          </a:bodyPr>
          <a:lstStyle/>
          <a:p>
            <a:r>
              <a:rPr kumimoji="1" lang="en-US" altLang="ko-Kore-KR" sz="2800" dirty="0"/>
              <a:t> </a:t>
            </a:r>
            <a:endParaRPr kumimoji="1" lang="ko-Kore-KR" altLang="en-US" sz="2800" dirty="0"/>
          </a:p>
        </p:txBody>
      </p:sp>
      <p:sp>
        <p:nvSpPr>
          <p:cNvPr id="282" name="TextBox 281">
            <a:extLst>
              <a:ext uri="{FF2B5EF4-FFF2-40B4-BE49-F238E27FC236}">
                <a16:creationId xmlns:a16="http://schemas.microsoft.com/office/drawing/2014/main" id="{23D22057-11E1-2B40-B2BE-9EA82AA72100}"/>
              </a:ext>
            </a:extLst>
          </p:cNvPr>
          <p:cNvSpPr txBox="1"/>
          <p:nvPr/>
        </p:nvSpPr>
        <p:spPr>
          <a:xfrm>
            <a:off x="20051235" y="18135998"/>
            <a:ext cx="1704056" cy="523220"/>
          </a:xfrm>
          <a:prstGeom prst="rect">
            <a:avLst/>
          </a:prstGeom>
          <a:noFill/>
        </p:spPr>
        <p:txBody>
          <a:bodyPr wrap="none" rtlCol="0">
            <a:spAutoFit/>
          </a:bodyPr>
          <a:lstStyle/>
          <a:p>
            <a:r>
              <a:rPr kumimoji="1" lang="en-US" altLang="ko-Kore-KR" sz="2800" dirty="0"/>
              <a:t>Ciphertext</a:t>
            </a:r>
            <a:endParaRPr kumimoji="1" lang="ko-Kore-KR" altLang="en-US" sz="2800" dirty="0"/>
          </a:p>
        </p:txBody>
      </p:sp>
      <p:grpSp>
        <p:nvGrpSpPr>
          <p:cNvPr id="143" name="그룹 142">
            <a:extLst>
              <a:ext uri="{FF2B5EF4-FFF2-40B4-BE49-F238E27FC236}">
                <a16:creationId xmlns:a16="http://schemas.microsoft.com/office/drawing/2014/main" id="{CB6D0BE7-0D3A-E545-A184-A34C6A7B453C}"/>
              </a:ext>
            </a:extLst>
          </p:cNvPr>
          <p:cNvGrpSpPr/>
          <p:nvPr/>
        </p:nvGrpSpPr>
        <p:grpSpPr>
          <a:xfrm>
            <a:off x="17388901" y="22721961"/>
            <a:ext cx="7812992" cy="4981736"/>
            <a:chOff x="17388901" y="22721961"/>
            <a:chExt cx="7812992" cy="4981736"/>
          </a:xfrm>
        </p:grpSpPr>
        <p:pic>
          <p:nvPicPr>
            <p:cNvPr id="367" name="그림 366">
              <a:extLst>
                <a:ext uri="{FF2B5EF4-FFF2-40B4-BE49-F238E27FC236}">
                  <a16:creationId xmlns:a16="http://schemas.microsoft.com/office/drawing/2014/main" id="{526A0C84-6EAA-284F-A98A-72B769BA4A4E}"/>
                </a:ext>
              </a:extLst>
            </p:cNvPr>
            <p:cNvPicPr>
              <a:picLocks noChangeAspect="1"/>
            </p:cNvPicPr>
            <p:nvPr/>
          </p:nvPicPr>
          <p:blipFill>
            <a:blip r:embed="rId4"/>
            <a:stretch>
              <a:fillRect/>
            </a:stretch>
          </p:blipFill>
          <p:spPr>
            <a:xfrm>
              <a:off x="18554273" y="22732476"/>
              <a:ext cx="5328592" cy="4901787"/>
            </a:xfrm>
            <a:prstGeom prst="rect">
              <a:avLst/>
            </a:prstGeom>
          </p:spPr>
        </p:pic>
        <p:sp>
          <p:nvSpPr>
            <p:cNvPr id="368" name="TextBox 367">
              <a:extLst>
                <a:ext uri="{FF2B5EF4-FFF2-40B4-BE49-F238E27FC236}">
                  <a16:creationId xmlns:a16="http://schemas.microsoft.com/office/drawing/2014/main" id="{F90E6B17-079B-004C-9E16-9BF01D225541}"/>
                </a:ext>
              </a:extLst>
            </p:cNvPr>
            <p:cNvSpPr txBox="1"/>
            <p:nvPr/>
          </p:nvSpPr>
          <p:spPr>
            <a:xfrm>
              <a:off x="23000655" y="23159281"/>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0</a:t>
              </a:r>
              <a:endParaRPr kumimoji="1" lang="ko-KR" altLang="en-US" sz="2000" b="1" u="sng" dirty="0">
                <a:solidFill>
                  <a:schemeClr val="tx1">
                    <a:lumMod val="75000"/>
                    <a:lumOff val="25000"/>
                  </a:schemeClr>
                </a:solidFill>
                <a:highlight>
                  <a:srgbClr val="00FFFF"/>
                </a:highlight>
              </a:endParaRPr>
            </a:p>
          </p:txBody>
        </p:sp>
        <p:sp>
          <p:nvSpPr>
            <p:cNvPr id="369" name="TextBox 368">
              <a:extLst>
                <a:ext uri="{FF2B5EF4-FFF2-40B4-BE49-F238E27FC236}">
                  <a16:creationId xmlns:a16="http://schemas.microsoft.com/office/drawing/2014/main" id="{E3274AFA-1714-9744-B1D0-DE1B16D9E228}"/>
                </a:ext>
              </a:extLst>
            </p:cNvPr>
            <p:cNvSpPr txBox="1"/>
            <p:nvPr/>
          </p:nvSpPr>
          <p:spPr>
            <a:xfrm>
              <a:off x="23000655" y="24316652"/>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1</a:t>
              </a:r>
              <a:endParaRPr kumimoji="1" lang="ko-KR" altLang="en-US" sz="2000" b="1" u="sng" dirty="0">
                <a:solidFill>
                  <a:schemeClr val="tx1">
                    <a:lumMod val="75000"/>
                    <a:lumOff val="25000"/>
                  </a:schemeClr>
                </a:solidFill>
                <a:highlight>
                  <a:srgbClr val="00FFFF"/>
                </a:highlight>
              </a:endParaRPr>
            </a:p>
          </p:txBody>
        </p:sp>
        <p:sp>
          <p:nvSpPr>
            <p:cNvPr id="370" name="TextBox 369">
              <a:extLst>
                <a:ext uri="{FF2B5EF4-FFF2-40B4-BE49-F238E27FC236}">
                  <a16:creationId xmlns:a16="http://schemas.microsoft.com/office/drawing/2014/main" id="{53A0DF48-E490-1F44-87E2-C31AAC12C712}"/>
                </a:ext>
              </a:extLst>
            </p:cNvPr>
            <p:cNvSpPr txBox="1"/>
            <p:nvPr/>
          </p:nvSpPr>
          <p:spPr>
            <a:xfrm>
              <a:off x="23000655" y="25575347"/>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2</a:t>
              </a:r>
              <a:endParaRPr kumimoji="1" lang="ko-KR" altLang="en-US" sz="2000" b="1" u="sng" dirty="0">
                <a:solidFill>
                  <a:schemeClr val="tx1">
                    <a:lumMod val="75000"/>
                    <a:lumOff val="25000"/>
                  </a:schemeClr>
                </a:solidFill>
                <a:highlight>
                  <a:srgbClr val="00FFFF"/>
                </a:highlight>
              </a:endParaRPr>
            </a:p>
          </p:txBody>
        </p:sp>
        <p:sp>
          <p:nvSpPr>
            <p:cNvPr id="371" name="TextBox 370">
              <a:extLst>
                <a:ext uri="{FF2B5EF4-FFF2-40B4-BE49-F238E27FC236}">
                  <a16:creationId xmlns:a16="http://schemas.microsoft.com/office/drawing/2014/main" id="{6C4F3508-F247-2640-A2C7-0970F4C4D1A2}"/>
                </a:ext>
              </a:extLst>
            </p:cNvPr>
            <p:cNvSpPr txBox="1"/>
            <p:nvPr/>
          </p:nvSpPr>
          <p:spPr>
            <a:xfrm>
              <a:off x="23005189" y="26778546"/>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3</a:t>
              </a:r>
              <a:endParaRPr kumimoji="1" lang="ko-KR" altLang="en-US" sz="2000" b="1" u="sng" dirty="0">
                <a:solidFill>
                  <a:schemeClr val="tx1">
                    <a:lumMod val="75000"/>
                    <a:lumOff val="25000"/>
                  </a:schemeClr>
                </a:solidFill>
                <a:highlight>
                  <a:srgbClr val="00FFFF"/>
                </a:highlight>
              </a:endParaRPr>
            </a:p>
          </p:txBody>
        </p:sp>
        <p:sp>
          <p:nvSpPr>
            <p:cNvPr id="372" name="TextBox 371">
              <a:extLst>
                <a:ext uri="{FF2B5EF4-FFF2-40B4-BE49-F238E27FC236}">
                  <a16:creationId xmlns:a16="http://schemas.microsoft.com/office/drawing/2014/main" id="{41D7A756-35AF-1147-90C1-7BBF1BED2109}"/>
                </a:ext>
              </a:extLst>
            </p:cNvPr>
            <p:cNvSpPr txBox="1"/>
            <p:nvPr/>
          </p:nvSpPr>
          <p:spPr>
            <a:xfrm>
              <a:off x="21709045" y="23201983"/>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1</a:t>
              </a:r>
              <a:endParaRPr kumimoji="1" lang="ko-KR" altLang="en-US" sz="2000" b="1" u="sng" dirty="0">
                <a:solidFill>
                  <a:schemeClr val="tx1">
                    <a:lumMod val="75000"/>
                    <a:lumOff val="25000"/>
                  </a:schemeClr>
                </a:solidFill>
                <a:highlight>
                  <a:srgbClr val="00FFFF"/>
                </a:highlight>
              </a:endParaRPr>
            </a:p>
          </p:txBody>
        </p:sp>
        <p:sp>
          <p:nvSpPr>
            <p:cNvPr id="373" name="TextBox 372">
              <a:extLst>
                <a:ext uri="{FF2B5EF4-FFF2-40B4-BE49-F238E27FC236}">
                  <a16:creationId xmlns:a16="http://schemas.microsoft.com/office/drawing/2014/main" id="{0AD0F182-79D9-2A4F-BFB2-ED6354CEC2A2}"/>
                </a:ext>
              </a:extLst>
            </p:cNvPr>
            <p:cNvSpPr txBox="1"/>
            <p:nvPr/>
          </p:nvSpPr>
          <p:spPr>
            <a:xfrm>
              <a:off x="21740515" y="24388660"/>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0</a:t>
              </a:r>
              <a:endParaRPr kumimoji="1" lang="ko-KR" altLang="en-US" sz="2000" b="1" u="sng" dirty="0">
                <a:solidFill>
                  <a:schemeClr val="tx1">
                    <a:lumMod val="75000"/>
                    <a:lumOff val="25000"/>
                  </a:schemeClr>
                </a:solidFill>
                <a:highlight>
                  <a:srgbClr val="00FFFF"/>
                </a:highlight>
              </a:endParaRPr>
            </a:p>
          </p:txBody>
        </p:sp>
        <p:sp>
          <p:nvSpPr>
            <p:cNvPr id="374" name="TextBox 373">
              <a:extLst>
                <a:ext uri="{FF2B5EF4-FFF2-40B4-BE49-F238E27FC236}">
                  <a16:creationId xmlns:a16="http://schemas.microsoft.com/office/drawing/2014/main" id="{A32A0674-EBE4-DD4D-9315-A1D2DDF5F71F}"/>
                </a:ext>
              </a:extLst>
            </p:cNvPr>
            <p:cNvSpPr txBox="1"/>
            <p:nvPr/>
          </p:nvSpPr>
          <p:spPr>
            <a:xfrm>
              <a:off x="21709045" y="25575347"/>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3</a:t>
              </a:r>
              <a:endParaRPr kumimoji="1" lang="ko-KR" altLang="en-US" sz="2000" b="1" u="sng" dirty="0">
                <a:solidFill>
                  <a:schemeClr val="tx1">
                    <a:lumMod val="75000"/>
                    <a:lumOff val="25000"/>
                  </a:schemeClr>
                </a:solidFill>
                <a:highlight>
                  <a:srgbClr val="00FFFF"/>
                </a:highlight>
              </a:endParaRPr>
            </a:p>
          </p:txBody>
        </p:sp>
        <p:sp>
          <p:nvSpPr>
            <p:cNvPr id="375" name="TextBox 374">
              <a:extLst>
                <a:ext uri="{FF2B5EF4-FFF2-40B4-BE49-F238E27FC236}">
                  <a16:creationId xmlns:a16="http://schemas.microsoft.com/office/drawing/2014/main" id="{2F357CC7-B302-0C47-9786-9E2F419B9BD2}"/>
                </a:ext>
              </a:extLst>
            </p:cNvPr>
            <p:cNvSpPr txBox="1"/>
            <p:nvPr/>
          </p:nvSpPr>
          <p:spPr>
            <a:xfrm>
              <a:off x="21704116" y="26833408"/>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2</a:t>
              </a:r>
              <a:endParaRPr kumimoji="1" lang="ko-KR" altLang="en-US" sz="2000" b="1" u="sng" dirty="0">
                <a:solidFill>
                  <a:schemeClr val="tx1">
                    <a:lumMod val="75000"/>
                    <a:lumOff val="25000"/>
                  </a:schemeClr>
                </a:solidFill>
                <a:highlight>
                  <a:srgbClr val="00FFFF"/>
                </a:highlight>
              </a:endParaRPr>
            </a:p>
          </p:txBody>
        </p:sp>
        <p:sp>
          <p:nvSpPr>
            <p:cNvPr id="376" name="TextBox 375">
              <a:extLst>
                <a:ext uri="{FF2B5EF4-FFF2-40B4-BE49-F238E27FC236}">
                  <a16:creationId xmlns:a16="http://schemas.microsoft.com/office/drawing/2014/main" id="{41A9DCDF-FB81-8444-AEEE-81BA3DF45CD6}"/>
                </a:ext>
              </a:extLst>
            </p:cNvPr>
            <p:cNvSpPr txBox="1"/>
            <p:nvPr/>
          </p:nvSpPr>
          <p:spPr>
            <a:xfrm>
              <a:off x="20396958" y="23159281"/>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2</a:t>
              </a:r>
              <a:endParaRPr kumimoji="1" lang="ko-KR" altLang="en-US" sz="2000" b="1" u="sng" dirty="0">
                <a:solidFill>
                  <a:schemeClr val="tx1">
                    <a:lumMod val="75000"/>
                    <a:lumOff val="25000"/>
                  </a:schemeClr>
                </a:solidFill>
                <a:highlight>
                  <a:srgbClr val="00FFFF"/>
                </a:highlight>
              </a:endParaRPr>
            </a:p>
          </p:txBody>
        </p:sp>
        <p:sp>
          <p:nvSpPr>
            <p:cNvPr id="377" name="TextBox 376">
              <a:extLst>
                <a:ext uri="{FF2B5EF4-FFF2-40B4-BE49-F238E27FC236}">
                  <a16:creationId xmlns:a16="http://schemas.microsoft.com/office/drawing/2014/main" id="{7440339E-5DE4-F64A-8493-C0B982E52B02}"/>
                </a:ext>
              </a:extLst>
            </p:cNvPr>
            <p:cNvSpPr txBox="1"/>
            <p:nvPr/>
          </p:nvSpPr>
          <p:spPr>
            <a:xfrm>
              <a:off x="20428428" y="24345958"/>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3</a:t>
              </a:r>
              <a:endParaRPr kumimoji="1" lang="ko-KR" altLang="en-US" sz="2000" b="1" u="sng" dirty="0">
                <a:solidFill>
                  <a:schemeClr val="tx1">
                    <a:lumMod val="75000"/>
                    <a:lumOff val="25000"/>
                  </a:schemeClr>
                </a:solidFill>
                <a:highlight>
                  <a:srgbClr val="00FFFF"/>
                </a:highlight>
              </a:endParaRPr>
            </a:p>
          </p:txBody>
        </p:sp>
        <p:sp>
          <p:nvSpPr>
            <p:cNvPr id="378" name="TextBox 377">
              <a:extLst>
                <a:ext uri="{FF2B5EF4-FFF2-40B4-BE49-F238E27FC236}">
                  <a16:creationId xmlns:a16="http://schemas.microsoft.com/office/drawing/2014/main" id="{BE9B371F-C125-574C-9FCC-6BC22950F399}"/>
                </a:ext>
              </a:extLst>
            </p:cNvPr>
            <p:cNvSpPr txBox="1"/>
            <p:nvPr/>
          </p:nvSpPr>
          <p:spPr>
            <a:xfrm>
              <a:off x="20396958" y="25532645"/>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0</a:t>
              </a:r>
              <a:endParaRPr kumimoji="1" lang="ko-KR" altLang="en-US" sz="2000" b="1" u="sng" dirty="0">
                <a:solidFill>
                  <a:schemeClr val="tx1">
                    <a:lumMod val="75000"/>
                    <a:lumOff val="25000"/>
                  </a:schemeClr>
                </a:solidFill>
                <a:highlight>
                  <a:srgbClr val="00FFFF"/>
                </a:highlight>
              </a:endParaRPr>
            </a:p>
          </p:txBody>
        </p:sp>
        <p:sp>
          <p:nvSpPr>
            <p:cNvPr id="379" name="TextBox 378">
              <a:extLst>
                <a:ext uri="{FF2B5EF4-FFF2-40B4-BE49-F238E27FC236}">
                  <a16:creationId xmlns:a16="http://schemas.microsoft.com/office/drawing/2014/main" id="{BF1D81F9-813C-5642-B49F-D6318E198367}"/>
                </a:ext>
              </a:extLst>
            </p:cNvPr>
            <p:cNvSpPr txBox="1"/>
            <p:nvPr/>
          </p:nvSpPr>
          <p:spPr>
            <a:xfrm>
              <a:off x="20392029" y="26790706"/>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1</a:t>
              </a:r>
              <a:endParaRPr kumimoji="1" lang="ko-KR" altLang="en-US" sz="2000" b="1" u="sng" dirty="0">
                <a:solidFill>
                  <a:schemeClr val="tx1">
                    <a:lumMod val="75000"/>
                    <a:lumOff val="25000"/>
                  </a:schemeClr>
                </a:solidFill>
                <a:highlight>
                  <a:srgbClr val="00FFFF"/>
                </a:highlight>
              </a:endParaRPr>
            </a:p>
          </p:txBody>
        </p:sp>
        <p:sp>
          <p:nvSpPr>
            <p:cNvPr id="380" name="TextBox 379">
              <a:extLst>
                <a:ext uri="{FF2B5EF4-FFF2-40B4-BE49-F238E27FC236}">
                  <a16:creationId xmlns:a16="http://schemas.microsoft.com/office/drawing/2014/main" id="{79832C9D-FBB2-4744-8837-5B07EEFF6A43}"/>
                </a:ext>
              </a:extLst>
            </p:cNvPr>
            <p:cNvSpPr txBox="1"/>
            <p:nvPr/>
          </p:nvSpPr>
          <p:spPr>
            <a:xfrm>
              <a:off x="19094333" y="23159281"/>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3</a:t>
              </a:r>
              <a:endParaRPr kumimoji="1" lang="ko-KR" altLang="en-US" sz="2000" b="1" u="sng" dirty="0">
                <a:solidFill>
                  <a:schemeClr val="tx1">
                    <a:lumMod val="75000"/>
                    <a:lumOff val="25000"/>
                  </a:schemeClr>
                </a:solidFill>
                <a:highlight>
                  <a:srgbClr val="00FFFF"/>
                </a:highlight>
              </a:endParaRPr>
            </a:p>
          </p:txBody>
        </p:sp>
        <p:sp>
          <p:nvSpPr>
            <p:cNvPr id="381" name="TextBox 380">
              <a:extLst>
                <a:ext uri="{FF2B5EF4-FFF2-40B4-BE49-F238E27FC236}">
                  <a16:creationId xmlns:a16="http://schemas.microsoft.com/office/drawing/2014/main" id="{C29EFF52-D4B6-0443-87BA-5D2DF760478F}"/>
                </a:ext>
              </a:extLst>
            </p:cNvPr>
            <p:cNvSpPr txBox="1"/>
            <p:nvPr/>
          </p:nvSpPr>
          <p:spPr>
            <a:xfrm>
              <a:off x="19125803" y="24345958"/>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2</a:t>
              </a:r>
              <a:endParaRPr kumimoji="1" lang="ko-KR" altLang="en-US" sz="2000" b="1" u="sng" dirty="0">
                <a:solidFill>
                  <a:schemeClr val="tx1">
                    <a:lumMod val="75000"/>
                    <a:lumOff val="25000"/>
                  </a:schemeClr>
                </a:solidFill>
                <a:highlight>
                  <a:srgbClr val="00FFFF"/>
                </a:highlight>
              </a:endParaRPr>
            </a:p>
          </p:txBody>
        </p:sp>
        <p:sp>
          <p:nvSpPr>
            <p:cNvPr id="382" name="TextBox 381">
              <a:extLst>
                <a:ext uri="{FF2B5EF4-FFF2-40B4-BE49-F238E27FC236}">
                  <a16:creationId xmlns:a16="http://schemas.microsoft.com/office/drawing/2014/main" id="{22A189EA-A56E-B846-988D-C44BDC9EA4D4}"/>
                </a:ext>
              </a:extLst>
            </p:cNvPr>
            <p:cNvSpPr txBox="1"/>
            <p:nvPr/>
          </p:nvSpPr>
          <p:spPr>
            <a:xfrm>
              <a:off x="19094333" y="25532645"/>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1</a:t>
              </a:r>
              <a:endParaRPr kumimoji="1" lang="ko-KR" altLang="en-US" sz="2000" b="1" u="sng" dirty="0">
                <a:solidFill>
                  <a:schemeClr val="tx1">
                    <a:lumMod val="75000"/>
                    <a:lumOff val="25000"/>
                  </a:schemeClr>
                </a:solidFill>
                <a:highlight>
                  <a:srgbClr val="00FFFF"/>
                </a:highlight>
              </a:endParaRPr>
            </a:p>
          </p:txBody>
        </p:sp>
        <p:sp>
          <p:nvSpPr>
            <p:cNvPr id="383" name="TextBox 382">
              <a:extLst>
                <a:ext uri="{FF2B5EF4-FFF2-40B4-BE49-F238E27FC236}">
                  <a16:creationId xmlns:a16="http://schemas.microsoft.com/office/drawing/2014/main" id="{BE3419BD-9313-CE4F-A802-1F9BB7DAA3CA}"/>
                </a:ext>
              </a:extLst>
            </p:cNvPr>
            <p:cNvSpPr txBox="1"/>
            <p:nvPr/>
          </p:nvSpPr>
          <p:spPr>
            <a:xfrm>
              <a:off x="19089404" y="26790706"/>
              <a:ext cx="360040" cy="400110"/>
            </a:xfrm>
            <a:prstGeom prst="rect">
              <a:avLst/>
            </a:prstGeom>
            <a:noFill/>
          </p:spPr>
          <p:txBody>
            <a:bodyPr wrap="square" rtlCol="0">
              <a:spAutoFit/>
            </a:bodyPr>
            <a:lstStyle/>
            <a:p>
              <a:r>
                <a:rPr kumimoji="1" lang="en-US" altLang="ko-KR" sz="2000" b="1" u="sng" dirty="0">
                  <a:solidFill>
                    <a:schemeClr val="tx1">
                      <a:lumMod val="75000"/>
                      <a:lumOff val="25000"/>
                    </a:schemeClr>
                  </a:solidFill>
                  <a:highlight>
                    <a:srgbClr val="00FFFF"/>
                  </a:highlight>
                </a:rPr>
                <a:t>0</a:t>
              </a:r>
              <a:endParaRPr kumimoji="1" lang="ko-KR" altLang="en-US" sz="2000" b="1" u="sng" dirty="0">
                <a:solidFill>
                  <a:schemeClr val="tx1">
                    <a:lumMod val="75000"/>
                    <a:lumOff val="25000"/>
                  </a:schemeClr>
                </a:solidFill>
                <a:highlight>
                  <a:srgbClr val="00FFFF"/>
                </a:highlight>
              </a:endParaRPr>
            </a:p>
          </p:txBody>
        </p:sp>
        <p:sp>
          <p:nvSpPr>
            <p:cNvPr id="384" name="TextBox 383">
              <a:extLst>
                <a:ext uri="{FF2B5EF4-FFF2-40B4-BE49-F238E27FC236}">
                  <a16:creationId xmlns:a16="http://schemas.microsoft.com/office/drawing/2014/main" id="{890918C5-41BD-524F-A6F2-0AD627642387}"/>
                </a:ext>
              </a:extLst>
            </p:cNvPr>
            <p:cNvSpPr txBox="1"/>
            <p:nvPr/>
          </p:nvSpPr>
          <p:spPr>
            <a:xfrm>
              <a:off x="24619981" y="24639743"/>
              <a:ext cx="556287" cy="307777"/>
            </a:xfrm>
            <a:prstGeom prst="rect">
              <a:avLst/>
            </a:prstGeom>
            <a:noFill/>
          </p:spPr>
          <p:txBody>
            <a:bodyPr wrap="square" rtlCol="0">
              <a:spAutoFit/>
            </a:bodyPr>
            <a:lstStyle/>
            <a:p>
              <a:r>
                <a:rPr kumimoji="1" lang="en-US" altLang="ko-KR" sz="1400" dirty="0">
                  <a:solidFill>
                    <a:schemeClr val="tx2">
                      <a:lumMod val="75000"/>
                    </a:schemeClr>
                  </a:solidFill>
                </a:rPr>
                <a:t>y6</a:t>
              </a:r>
              <a:endParaRPr kumimoji="1" lang="ko-KR" altLang="en-US" sz="1400" dirty="0">
                <a:solidFill>
                  <a:schemeClr val="tx2">
                    <a:lumMod val="75000"/>
                  </a:schemeClr>
                </a:solidFill>
              </a:endParaRPr>
            </a:p>
          </p:txBody>
        </p:sp>
        <p:sp>
          <p:nvSpPr>
            <p:cNvPr id="385" name="TextBox 384">
              <a:extLst>
                <a:ext uri="{FF2B5EF4-FFF2-40B4-BE49-F238E27FC236}">
                  <a16:creationId xmlns:a16="http://schemas.microsoft.com/office/drawing/2014/main" id="{BE55A024-4BBE-664A-9F1B-8E7206E5A3F6}"/>
                </a:ext>
              </a:extLst>
            </p:cNvPr>
            <p:cNvSpPr txBox="1"/>
            <p:nvPr/>
          </p:nvSpPr>
          <p:spPr>
            <a:xfrm>
              <a:off x="24645333" y="24927151"/>
              <a:ext cx="556287" cy="307777"/>
            </a:xfrm>
            <a:prstGeom prst="rect">
              <a:avLst/>
            </a:prstGeom>
            <a:noFill/>
          </p:spPr>
          <p:txBody>
            <a:bodyPr wrap="square" rtlCol="0">
              <a:spAutoFit/>
            </a:bodyPr>
            <a:lstStyle/>
            <a:p>
              <a:r>
                <a:rPr kumimoji="1" lang="en-US" altLang="ko-KR" sz="1400" dirty="0">
                  <a:solidFill>
                    <a:schemeClr val="tx2">
                      <a:lumMod val="75000"/>
                    </a:schemeClr>
                  </a:solidFill>
                </a:rPr>
                <a:t>y7</a:t>
              </a:r>
              <a:endParaRPr kumimoji="1" lang="ko-KR" altLang="en-US" sz="1400" dirty="0">
                <a:solidFill>
                  <a:schemeClr val="tx2">
                    <a:lumMod val="75000"/>
                  </a:schemeClr>
                </a:solidFill>
              </a:endParaRPr>
            </a:p>
          </p:txBody>
        </p:sp>
        <p:sp>
          <p:nvSpPr>
            <p:cNvPr id="386" name="TextBox 385">
              <a:extLst>
                <a:ext uri="{FF2B5EF4-FFF2-40B4-BE49-F238E27FC236}">
                  <a16:creationId xmlns:a16="http://schemas.microsoft.com/office/drawing/2014/main" id="{77229484-0D10-CB46-A755-E972BF90D811}"/>
                </a:ext>
              </a:extLst>
            </p:cNvPr>
            <p:cNvSpPr txBox="1"/>
            <p:nvPr/>
          </p:nvSpPr>
          <p:spPr>
            <a:xfrm>
              <a:off x="24630706" y="25232515"/>
              <a:ext cx="556287" cy="307777"/>
            </a:xfrm>
            <a:prstGeom prst="rect">
              <a:avLst/>
            </a:prstGeom>
            <a:noFill/>
          </p:spPr>
          <p:txBody>
            <a:bodyPr wrap="square" rtlCol="0">
              <a:spAutoFit/>
            </a:bodyPr>
            <a:lstStyle/>
            <a:p>
              <a:r>
                <a:rPr kumimoji="1" lang="en-US" altLang="ko-KR" sz="1400" dirty="0">
                  <a:solidFill>
                    <a:schemeClr val="tx2">
                      <a:lumMod val="75000"/>
                    </a:schemeClr>
                  </a:solidFill>
                </a:rPr>
                <a:t>y8</a:t>
              </a:r>
              <a:endParaRPr kumimoji="1" lang="ko-KR" altLang="en-US" sz="1400" dirty="0">
                <a:solidFill>
                  <a:schemeClr val="tx2">
                    <a:lumMod val="75000"/>
                  </a:schemeClr>
                </a:solidFill>
              </a:endParaRPr>
            </a:p>
          </p:txBody>
        </p:sp>
        <p:sp>
          <p:nvSpPr>
            <p:cNvPr id="387" name="TextBox 386">
              <a:extLst>
                <a:ext uri="{FF2B5EF4-FFF2-40B4-BE49-F238E27FC236}">
                  <a16:creationId xmlns:a16="http://schemas.microsoft.com/office/drawing/2014/main" id="{A244FBE5-3896-8341-93B9-99EF347D9804}"/>
                </a:ext>
              </a:extLst>
            </p:cNvPr>
            <p:cNvSpPr txBox="1"/>
            <p:nvPr/>
          </p:nvSpPr>
          <p:spPr>
            <a:xfrm>
              <a:off x="24636557" y="25546168"/>
              <a:ext cx="556287" cy="307777"/>
            </a:xfrm>
            <a:prstGeom prst="rect">
              <a:avLst/>
            </a:prstGeom>
            <a:noFill/>
          </p:spPr>
          <p:txBody>
            <a:bodyPr wrap="square" rtlCol="0">
              <a:spAutoFit/>
            </a:bodyPr>
            <a:lstStyle/>
            <a:p>
              <a:r>
                <a:rPr kumimoji="1" lang="en-US" altLang="ko-KR" sz="1400" dirty="0">
                  <a:solidFill>
                    <a:schemeClr val="tx2">
                      <a:lumMod val="75000"/>
                    </a:schemeClr>
                  </a:solidFill>
                </a:rPr>
                <a:t>y9</a:t>
              </a:r>
              <a:endParaRPr kumimoji="1" lang="ko-KR" altLang="en-US" sz="1400" dirty="0">
                <a:solidFill>
                  <a:schemeClr val="tx2">
                    <a:lumMod val="75000"/>
                  </a:schemeClr>
                </a:solidFill>
              </a:endParaRPr>
            </a:p>
          </p:txBody>
        </p:sp>
        <p:sp>
          <p:nvSpPr>
            <p:cNvPr id="388" name="TextBox 387">
              <a:extLst>
                <a:ext uri="{FF2B5EF4-FFF2-40B4-BE49-F238E27FC236}">
                  <a16:creationId xmlns:a16="http://schemas.microsoft.com/office/drawing/2014/main" id="{1196DE93-22C1-1D4E-9094-2F0974300073}"/>
                </a:ext>
              </a:extLst>
            </p:cNvPr>
            <p:cNvSpPr txBox="1"/>
            <p:nvPr/>
          </p:nvSpPr>
          <p:spPr>
            <a:xfrm>
              <a:off x="24630706" y="25851532"/>
              <a:ext cx="556287" cy="307777"/>
            </a:xfrm>
            <a:prstGeom prst="rect">
              <a:avLst/>
            </a:prstGeom>
            <a:noFill/>
          </p:spPr>
          <p:txBody>
            <a:bodyPr wrap="square" rtlCol="0">
              <a:spAutoFit/>
            </a:bodyPr>
            <a:lstStyle/>
            <a:p>
              <a:r>
                <a:rPr kumimoji="1" lang="en-US" altLang="ko-KR" sz="1400" dirty="0">
                  <a:solidFill>
                    <a:schemeClr val="tx2">
                      <a:lumMod val="75000"/>
                    </a:schemeClr>
                  </a:solidFill>
                </a:rPr>
                <a:t>y10</a:t>
              </a:r>
              <a:endParaRPr kumimoji="1" lang="ko-KR" altLang="en-US" sz="1400" dirty="0">
                <a:solidFill>
                  <a:schemeClr val="tx2">
                    <a:lumMod val="75000"/>
                  </a:schemeClr>
                </a:solidFill>
              </a:endParaRPr>
            </a:p>
          </p:txBody>
        </p:sp>
        <p:sp>
          <p:nvSpPr>
            <p:cNvPr id="389" name="TextBox 388">
              <a:extLst>
                <a:ext uri="{FF2B5EF4-FFF2-40B4-BE49-F238E27FC236}">
                  <a16:creationId xmlns:a16="http://schemas.microsoft.com/office/drawing/2014/main" id="{3119FB3F-5D08-8D49-90CF-D8BC7FFED991}"/>
                </a:ext>
              </a:extLst>
            </p:cNvPr>
            <p:cNvSpPr txBox="1"/>
            <p:nvPr/>
          </p:nvSpPr>
          <p:spPr>
            <a:xfrm>
              <a:off x="24636557" y="26142366"/>
              <a:ext cx="556287" cy="307777"/>
            </a:xfrm>
            <a:prstGeom prst="rect">
              <a:avLst/>
            </a:prstGeom>
            <a:noFill/>
          </p:spPr>
          <p:txBody>
            <a:bodyPr wrap="square" rtlCol="0">
              <a:spAutoFit/>
            </a:bodyPr>
            <a:lstStyle/>
            <a:p>
              <a:r>
                <a:rPr kumimoji="1" lang="en-US" altLang="ko-KR" sz="1400" dirty="0">
                  <a:solidFill>
                    <a:schemeClr val="tx2">
                      <a:lumMod val="75000"/>
                    </a:schemeClr>
                  </a:solidFill>
                </a:rPr>
                <a:t>y11</a:t>
              </a:r>
              <a:endParaRPr kumimoji="1" lang="ko-KR" altLang="en-US" sz="1400" dirty="0">
                <a:solidFill>
                  <a:schemeClr val="tx2">
                    <a:lumMod val="75000"/>
                  </a:schemeClr>
                </a:solidFill>
              </a:endParaRPr>
            </a:p>
          </p:txBody>
        </p:sp>
        <p:sp>
          <p:nvSpPr>
            <p:cNvPr id="390" name="TextBox 389">
              <a:extLst>
                <a:ext uri="{FF2B5EF4-FFF2-40B4-BE49-F238E27FC236}">
                  <a16:creationId xmlns:a16="http://schemas.microsoft.com/office/drawing/2014/main" id="{A7CB8BAB-5CA0-2B47-A03D-F588C5E93F38}"/>
                </a:ext>
              </a:extLst>
            </p:cNvPr>
            <p:cNvSpPr txBox="1"/>
            <p:nvPr/>
          </p:nvSpPr>
          <p:spPr>
            <a:xfrm>
              <a:off x="24628758" y="22805295"/>
              <a:ext cx="556287" cy="307777"/>
            </a:xfrm>
            <a:prstGeom prst="rect">
              <a:avLst/>
            </a:prstGeom>
            <a:noFill/>
          </p:spPr>
          <p:txBody>
            <a:bodyPr wrap="square" rtlCol="0">
              <a:spAutoFit/>
            </a:bodyPr>
            <a:lstStyle/>
            <a:p>
              <a:r>
                <a:rPr kumimoji="1" lang="en-US" altLang="ko-KR" sz="1400" dirty="0">
                  <a:solidFill>
                    <a:schemeClr val="tx2">
                      <a:lumMod val="75000"/>
                    </a:schemeClr>
                  </a:solidFill>
                </a:rPr>
                <a:t>y0</a:t>
              </a:r>
              <a:endParaRPr kumimoji="1" lang="ko-KR" altLang="en-US" sz="1400" dirty="0">
                <a:solidFill>
                  <a:schemeClr val="tx2">
                    <a:lumMod val="75000"/>
                  </a:schemeClr>
                </a:solidFill>
              </a:endParaRPr>
            </a:p>
          </p:txBody>
        </p:sp>
        <p:sp>
          <p:nvSpPr>
            <p:cNvPr id="391" name="TextBox 390">
              <a:extLst>
                <a:ext uri="{FF2B5EF4-FFF2-40B4-BE49-F238E27FC236}">
                  <a16:creationId xmlns:a16="http://schemas.microsoft.com/office/drawing/2014/main" id="{DC6DB185-6702-EB47-8BA5-079001BFE58D}"/>
                </a:ext>
              </a:extLst>
            </p:cNvPr>
            <p:cNvSpPr txBox="1"/>
            <p:nvPr/>
          </p:nvSpPr>
          <p:spPr>
            <a:xfrm>
              <a:off x="24634609" y="23117264"/>
              <a:ext cx="556287" cy="307777"/>
            </a:xfrm>
            <a:prstGeom prst="rect">
              <a:avLst/>
            </a:prstGeom>
            <a:noFill/>
          </p:spPr>
          <p:txBody>
            <a:bodyPr wrap="square" rtlCol="0">
              <a:spAutoFit/>
            </a:bodyPr>
            <a:lstStyle/>
            <a:p>
              <a:r>
                <a:rPr kumimoji="1" lang="en-US" altLang="ko-KR" sz="1400" dirty="0">
                  <a:solidFill>
                    <a:schemeClr val="tx2">
                      <a:lumMod val="75000"/>
                    </a:schemeClr>
                  </a:solidFill>
                </a:rPr>
                <a:t>y1</a:t>
              </a:r>
              <a:endParaRPr kumimoji="1" lang="ko-KR" altLang="en-US" sz="1400" dirty="0">
                <a:solidFill>
                  <a:schemeClr val="tx2">
                    <a:lumMod val="75000"/>
                  </a:schemeClr>
                </a:solidFill>
              </a:endParaRPr>
            </a:p>
          </p:txBody>
        </p:sp>
        <p:sp>
          <p:nvSpPr>
            <p:cNvPr id="392" name="TextBox 391">
              <a:extLst>
                <a:ext uri="{FF2B5EF4-FFF2-40B4-BE49-F238E27FC236}">
                  <a16:creationId xmlns:a16="http://schemas.microsoft.com/office/drawing/2014/main" id="{9A3DB652-985D-FB43-8C32-9D11CFF98A8C}"/>
                </a:ext>
              </a:extLst>
            </p:cNvPr>
            <p:cNvSpPr txBox="1"/>
            <p:nvPr/>
          </p:nvSpPr>
          <p:spPr>
            <a:xfrm>
              <a:off x="24619982" y="23429430"/>
              <a:ext cx="556287" cy="307777"/>
            </a:xfrm>
            <a:prstGeom prst="rect">
              <a:avLst/>
            </a:prstGeom>
            <a:noFill/>
          </p:spPr>
          <p:txBody>
            <a:bodyPr wrap="square" rtlCol="0">
              <a:spAutoFit/>
            </a:bodyPr>
            <a:lstStyle/>
            <a:p>
              <a:r>
                <a:rPr kumimoji="1" lang="en-US" altLang="ko-KR" sz="1400" dirty="0">
                  <a:solidFill>
                    <a:schemeClr val="tx2">
                      <a:lumMod val="75000"/>
                    </a:schemeClr>
                  </a:solidFill>
                </a:rPr>
                <a:t>y2</a:t>
              </a:r>
              <a:endParaRPr kumimoji="1" lang="ko-KR" altLang="en-US" sz="1400" dirty="0">
                <a:solidFill>
                  <a:schemeClr val="tx2">
                    <a:lumMod val="75000"/>
                  </a:schemeClr>
                </a:solidFill>
              </a:endParaRPr>
            </a:p>
          </p:txBody>
        </p:sp>
        <p:sp>
          <p:nvSpPr>
            <p:cNvPr id="393" name="TextBox 392">
              <a:extLst>
                <a:ext uri="{FF2B5EF4-FFF2-40B4-BE49-F238E27FC236}">
                  <a16:creationId xmlns:a16="http://schemas.microsoft.com/office/drawing/2014/main" id="{6193660A-DC10-2048-BE73-44CB276282A3}"/>
                </a:ext>
              </a:extLst>
            </p:cNvPr>
            <p:cNvSpPr txBox="1"/>
            <p:nvPr/>
          </p:nvSpPr>
          <p:spPr>
            <a:xfrm>
              <a:off x="24625833" y="23741399"/>
              <a:ext cx="556287" cy="307777"/>
            </a:xfrm>
            <a:prstGeom prst="rect">
              <a:avLst/>
            </a:prstGeom>
            <a:noFill/>
          </p:spPr>
          <p:txBody>
            <a:bodyPr wrap="square" rtlCol="0">
              <a:spAutoFit/>
            </a:bodyPr>
            <a:lstStyle/>
            <a:p>
              <a:r>
                <a:rPr kumimoji="1" lang="en-US" altLang="ko-KR" sz="1400" dirty="0">
                  <a:solidFill>
                    <a:schemeClr val="tx2">
                      <a:lumMod val="75000"/>
                    </a:schemeClr>
                  </a:solidFill>
                </a:rPr>
                <a:t>y3</a:t>
              </a:r>
              <a:endParaRPr kumimoji="1" lang="ko-KR" altLang="en-US" sz="1400" dirty="0">
                <a:solidFill>
                  <a:schemeClr val="tx2">
                    <a:lumMod val="75000"/>
                  </a:schemeClr>
                </a:solidFill>
              </a:endParaRPr>
            </a:p>
          </p:txBody>
        </p:sp>
        <p:sp>
          <p:nvSpPr>
            <p:cNvPr id="394" name="TextBox 393">
              <a:extLst>
                <a:ext uri="{FF2B5EF4-FFF2-40B4-BE49-F238E27FC236}">
                  <a16:creationId xmlns:a16="http://schemas.microsoft.com/office/drawing/2014/main" id="{45D96AEC-CC73-FB44-9A68-B6F8011DC806}"/>
                </a:ext>
              </a:extLst>
            </p:cNvPr>
            <p:cNvSpPr txBox="1"/>
            <p:nvPr/>
          </p:nvSpPr>
          <p:spPr>
            <a:xfrm>
              <a:off x="24619982" y="24026602"/>
              <a:ext cx="556287" cy="307777"/>
            </a:xfrm>
            <a:prstGeom prst="rect">
              <a:avLst/>
            </a:prstGeom>
            <a:noFill/>
          </p:spPr>
          <p:txBody>
            <a:bodyPr wrap="square" rtlCol="0">
              <a:spAutoFit/>
            </a:bodyPr>
            <a:lstStyle/>
            <a:p>
              <a:r>
                <a:rPr kumimoji="1" lang="en-US" altLang="ko-KR" sz="1400" dirty="0">
                  <a:solidFill>
                    <a:schemeClr val="tx2">
                      <a:lumMod val="75000"/>
                    </a:schemeClr>
                  </a:solidFill>
                </a:rPr>
                <a:t>y4</a:t>
              </a:r>
              <a:endParaRPr kumimoji="1" lang="ko-KR" altLang="en-US" sz="1400" dirty="0">
                <a:solidFill>
                  <a:schemeClr val="tx2">
                    <a:lumMod val="75000"/>
                  </a:schemeClr>
                </a:solidFill>
              </a:endParaRPr>
            </a:p>
          </p:txBody>
        </p:sp>
        <p:sp>
          <p:nvSpPr>
            <p:cNvPr id="395" name="TextBox 394">
              <a:extLst>
                <a:ext uri="{FF2B5EF4-FFF2-40B4-BE49-F238E27FC236}">
                  <a16:creationId xmlns:a16="http://schemas.microsoft.com/office/drawing/2014/main" id="{4EDA31B0-CA16-7240-9D39-DB25ED0A66D0}"/>
                </a:ext>
              </a:extLst>
            </p:cNvPr>
            <p:cNvSpPr txBox="1"/>
            <p:nvPr/>
          </p:nvSpPr>
          <p:spPr>
            <a:xfrm>
              <a:off x="24605255" y="24327577"/>
              <a:ext cx="556287" cy="307777"/>
            </a:xfrm>
            <a:prstGeom prst="rect">
              <a:avLst/>
            </a:prstGeom>
            <a:noFill/>
          </p:spPr>
          <p:txBody>
            <a:bodyPr wrap="square" rtlCol="0">
              <a:spAutoFit/>
            </a:bodyPr>
            <a:lstStyle/>
            <a:p>
              <a:r>
                <a:rPr kumimoji="1" lang="en-US" altLang="ko-KR" sz="1400" dirty="0">
                  <a:solidFill>
                    <a:schemeClr val="tx2">
                      <a:lumMod val="75000"/>
                    </a:schemeClr>
                  </a:solidFill>
                </a:rPr>
                <a:t>y5</a:t>
              </a:r>
              <a:endParaRPr kumimoji="1" lang="ko-KR" altLang="en-US" sz="1400" dirty="0">
                <a:solidFill>
                  <a:schemeClr val="tx2">
                    <a:lumMod val="75000"/>
                  </a:schemeClr>
                </a:solidFill>
              </a:endParaRPr>
            </a:p>
          </p:txBody>
        </p:sp>
        <p:sp>
          <p:nvSpPr>
            <p:cNvPr id="396" name="TextBox 395">
              <a:extLst>
                <a:ext uri="{FF2B5EF4-FFF2-40B4-BE49-F238E27FC236}">
                  <a16:creationId xmlns:a16="http://schemas.microsoft.com/office/drawing/2014/main" id="{CC480642-01AC-854D-A88B-FFEAB2CB0D47}"/>
                </a:ext>
              </a:extLst>
            </p:cNvPr>
            <p:cNvSpPr txBox="1"/>
            <p:nvPr/>
          </p:nvSpPr>
          <p:spPr>
            <a:xfrm>
              <a:off x="24639755" y="26437373"/>
              <a:ext cx="556287" cy="307777"/>
            </a:xfrm>
            <a:prstGeom prst="rect">
              <a:avLst/>
            </a:prstGeom>
            <a:noFill/>
          </p:spPr>
          <p:txBody>
            <a:bodyPr wrap="square" rtlCol="0">
              <a:spAutoFit/>
            </a:bodyPr>
            <a:lstStyle/>
            <a:p>
              <a:r>
                <a:rPr kumimoji="1" lang="en-US" altLang="ko-KR" sz="1400" dirty="0">
                  <a:solidFill>
                    <a:schemeClr val="tx2">
                      <a:lumMod val="75000"/>
                    </a:schemeClr>
                  </a:solidFill>
                </a:rPr>
                <a:t>y12</a:t>
              </a:r>
              <a:endParaRPr kumimoji="1" lang="ko-KR" altLang="en-US" sz="1400" dirty="0">
                <a:solidFill>
                  <a:schemeClr val="tx2">
                    <a:lumMod val="75000"/>
                  </a:schemeClr>
                </a:solidFill>
              </a:endParaRPr>
            </a:p>
          </p:txBody>
        </p:sp>
        <p:sp>
          <p:nvSpPr>
            <p:cNvPr id="397" name="TextBox 396">
              <a:extLst>
                <a:ext uri="{FF2B5EF4-FFF2-40B4-BE49-F238E27FC236}">
                  <a16:creationId xmlns:a16="http://schemas.microsoft.com/office/drawing/2014/main" id="{0560BF0F-2732-1D48-BF11-FC11B9537A4C}"/>
                </a:ext>
              </a:extLst>
            </p:cNvPr>
            <p:cNvSpPr txBox="1"/>
            <p:nvPr/>
          </p:nvSpPr>
          <p:spPr>
            <a:xfrm>
              <a:off x="24645606" y="26751026"/>
              <a:ext cx="556287" cy="307777"/>
            </a:xfrm>
            <a:prstGeom prst="rect">
              <a:avLst/>
            </a:prstGeom>
            <a:noFill/>
          </p:spPr>
          <p:txBody>
            <a:bodyPr wrap="square" rtlCol="0">
              <a:spAutoFit/>
            </a:bodyPr>
            <a:lstStyle/>
            <a:p>
              <a:r>
                <a:rPr kumimoji="1" lang="en-US" altLang="ko-KR" sz="1400" dirty="0">
                  <a:solidFill>
                    <a:schemeClr val="tx2">
                      <a:lumMod val="75000"/>
                    </a:schemeClr>
                  </a:solidFill>
                </a:rPr>
                <a:t>y13</a:t>
              </a:r>
              <a:endParaRPr kumimoji="1" lang="ko-KR" altLang="en-US" sz="1400" dirty="0">
                <a:solidFill>
                  <a:schemeClr val="tx2">
                    <a:lumMod val="75000"/>
                  </a:schemeClr>
                </a:solidFill>
              </a:endParaRPr>
            </a:p>
          </p:txBody>
        </p:sp>
        <p:sp>
          <p:nvSpPr>
            <p:cNvPr id="398" name="TextBox 397">
              <a:extLst>
                <a:ext uri="{FF2B5EF4-FFF2-40B4-BE49-F238E27FC236}">
                  <a16:creationId xmlns:a16="http://schemas.microsoft.com/office/drawing/2014/main" id="{191D5FB2-32AC-C642-AFCC-500AC499FFA7}"/>
                </a:ext>
              </a:extLst>
            </p:cNvPr>
            <p:cNvSpPr txBox="1"/>
            <p:nvPr/>
          </p:nvSpPr>
          <p:spPr>
            <a:xfrm>
              <a:off x="24639755" y="27056390"/>
              <a:ext cx="556287" cy="307777"/>
            </a:xfrm>
            <a:prstGeom prst="rect">
              <a:avLst/>
            </a:prstGeom>
            <a:noFill/>
          </p:spPr>
          <p:txBody>
            <a:bodyPr wrap="square" rtlCol="0">
              <a:spAutoFit/>
            </a:bodyPr>
            <a:lstStyle/>
            <a:p>
              <a:r>
                <a:rPr kumimoji="1" lang="en-US" altLang="ko-KR" sz="1400" dirty="0">
                  <a:solidFill>
                    <a:schemeClr val="tx2">
                      <a:lumMod val="75000"/>
                    </a:schemeClr>
                  </a:solidFill>
                </a:rPr>
                <a:t>y14</a:t>
              </a:r>
              <a:endParaRPr kumimoji="1" lang="ko-KR" altLang="en-US" sz="1400" dirty="0">
                <a:solidFill>
                  <a:schemeClr val="tx2">
                    <a:lumMod val="75000"/>
                  </a:schemeClr>
                </a:solidFill>
              </a:endParaRPr>
            </a:p>
          </p:txBody>
        </p:sp>
        <p:sp>
          <p:nvSpPr>
            <p:cNvPr id="399" name="TextBox 398">
              <a:extLst>
                <a:ext uri="{FF2B5EF4-FFF2-40B4-BE49-F238E27FC236}">
                  <a16:creationId xmlns:a16="http://schemas.microsoft.com/office/drawing/2014/main" id="{A5866B4C-A0F9-0C4B-9E37-FBD9EA778B26}"/>
                </a:ext>
              </a:extLst>
            </p:cNvPr>
            <p:cNvSpPr txBox="1"/>
            <p:nvPr/>
          </p:nvSpPr>
          <p:spPr>
            <a:xfrm>
              <a:off x="24645606" y="27347224"/>
              <a:ext cx="556287" cy="307777"/>
            </a:xfrm>
            <a:prstGeom prst="rect">
              <a:avLst/>
            </a:prstGeom>
            <a:noFill/>
          </p:spPr>
          <p:txBody>
            <a:bodyPr wrap="square" rtlCol="0">
              <a:spAutoFit/>
            </a:bodyPr>
            <a:lstStyle/>
            <a:p>
              <a:r>
                <a:rPr kumimoji="1" lang="en-US" altLang="ko-KR" sz="1400" dirty="0">
                  <a:solidFill>
                    <a:schemeClr val="tx2">
                      <a:lumMod val="75000"/>
                    </a:schemeClr>
                  </a:solidFill>
                </a:rPr>
                <a:t>y15</a:t>
              </a:r>
              <a:endParaRPr kumimoji="1" lang="ko-KR" altLang="en-US" sz="1400" dirty="0">
                <a:solidFill>
                  <a:schemeClr val="tx2">
                    <a:lumMod val="75000"/>
                  </a:schemeClr>
                </a:solidFill>
              </a:endParaRPr>
            </a:p>
          </p:txBody>
        </p:sp>
        <p:sp>
          <p:nvSpPr>
            <p:cNvPr id="400" name="TextBox 399">
              <a:extLst>
                <a:ext uri="{FF2B5EF4-FFF2-40B4-BE49-F238E27FC236}">
                  <a16:creationId xmlns:a16="http://schemas.microsoft.com/office/drawing/2014/main" id="{5401AF7E-3590-6F49-94C9-FEBF7F97B0F8}"/>
                </a:ext>
              </a:extLst>
            </p:cNvPr>
            <p:cNvSpPr txBox="1"/>
            <p:nvPr/>
          </p:nvSpPr>
          <p:spPr>
            <a:xfrm>
              <a:off x="23950464" y="24977774"/>
              <a:ext cx="436338" cy="523220"/>
            </a:xfrm>
            <a:prstGeom prst="rect">
              <a:avLst/>
            </a:prstGeom>
            <a:noFill/>
          </p:spPr>
          <p:txBody>
            <a:bodyPr wrap="none" rtlCol="0">
              <a:spAutoFit/>
            </a:bodyPr>
            <a:lstStyle/>
            <a:p>
              <a:r>
                <a:rPr kumimoji="1" lang="en-US" altLang="ko-KR" sz="2800" dirty="0"/>
                <a:t>=</a:t>
              </a:r>
              <a:endParaRPr kumimoji="1" lang="ko-KR" altLang="en-US" sz="2800" dirty="0"/>
            </a:p>
          </p:txBody>
        </p:sp>
        <p:cxnSp>
          <p:nvCxnSpPr>
            <p:cNvPr id="401" name="직선 연결선[R] 400">
              <a:extLst>
                <a:ext uri="{FF2B5EF4-FFF2-40B4-BE49-F238E27FC236}">
                  <a16:creationId xmlns:a16="http://schemas.microsoft.com/office/drawing/2014/main" id="{B1529214-28BF-D145-B15B-7372FC7FB09B}"/>
                </a:ext>
              </a:extLst>
            </p:cNvPr>
            <p:cNvCxnSpPr/>
            <p:nvPr/>
          </p:nvCxnSpPr>
          <p:spPr>
            <a:xfrm flipH="1">
              <a:off x="24491436" y="22732476"/>
              <a:ext cx="288032" cy="0"/>
            </a:xfrm>
            <a:prstGeom prst="line">
              <a:avLst/>
            </a:prstGeom>
          </p:spPr>
          <p:style>
            <a:lnRef idx="1">
              <a:schemeClr val="dk1"/>
            </a:lnRef>
            <a:fillRef idx="0">
              <a:schemeClr val="dk1"/>
            </a:fillRef>
            <a:effectRef idx="0">
              <a:schemeClr val="dk1"/>
            </a:effectRef>
            <a:fontRef idx="minor">
              <a:schemeClr val="tx1"/>
            </a:fontRef>
          </p:style>
        </p:cxnSp>
        <p:cxnSp>
          <p:nvCxnSpPr>
            <p:cNvPr id="402" name="직선 연결선[R] 401">
              <a:extLst>
                <a:ext uri="{FF2B5EF4-FFF2-40B4-BE49-F238E27FC236}">
                  <a16:creationId xmlns:a16="http://schemas.microsoft.com/office/drawing/2014/main" id="{F9F918AD-418A-B14A-9B8E-2A5401D55050}"/>
                </a:ext>
              </a:extLst>
            </p:cNvPr>
            <p:cNvCxnSpPr/>
            <p:nvPr/>
          </p:nvCxnSpPr>
          <p:spPr>
            <a:xfrm>
              <a:off x="24491436" y="22721961"/>
              <a:ext cx="0" cy="4981736"/>
            </a:xfrm>
            <a:prstGeom prst="line">
              <a:avLst/>
            </a:prstGeom>
          </p:spPr>
          <p:style>
            <a:lnRef idx="1">
              <a:schemeClr val="dk1"/>
            </a:lnRef>
            <a:fillRef idx="0">
              <a:schemeClr val="dk1"/>
            </a:fillRef>
            <a:effectRef idx="0">
              <a:schemeClr val="dk1"/>
            </a:effectRef>
            <a:fontRef idx="minor">
              <a:schemeClr val="tx1"/>
            </a:fontRef>
          </p:style>
        </p:cxnSp>
        <p:cxnSp>
          <p:nvCxnSpPr>
            <p:cNvPr id="403" name="직선 연결선[R] 402">
              <a:extLst>
                <a:ext uri="{FF2B5EF4-FFF2-40B4-BE49-F238E27FC236}">
                  <a16:creationId xmlns:a16="http://schemas.microsoft.com/office/drawing/2014/main" id="{04874B99-4D32-5040-8CAC-5C51ED6E01DB}"/>
                </a:ext>
              </a:extLst>
            </p:cNvPr>
            <p:cNvCxnSpPr/>
            <p:nvPr/>
          </p:nvCxnSpPr>
          <p:spPr>
            <a:xfrm flipH="1">
              <a:off x="24492541" y="27703697"/>
              <a:ext cx="288032" cy="0"/>
            </a:xfrm>
            <a:prstGeom prst="line">
              <a:avLst/>
            </a:prstGeom>
          </p:spPr>
          <p:style>
            <a:lnRef idx="1">
              <a:schemeClr val="dk1"/>
            </a:lnRef>
            <a:fillRef idx="0">
              <a:schemeClr val="dk1"/>
            </a:fillRef>
            <a:effectRef idx="0">
              <a:schemeClr val="dk1"/>
            </a:effectRef>
            <a:fontRef idx="minor">
              <a:schemeClr val="tx1"/>
            </a:fontRef>
          </p:style>
        </p:cxnSp>
        <p:grpSp>
          <p:nvGrpSpPr>
            <p:cNvPr id="404" name="그룹 403">
              <a:extLst>
                <a:ext uri="{FF2B5EF4-FFF2-40B4-BE49-F238E27FC236}">
                  <a16:creationId xmlns:a16="http://schemas.microsoft.com/office/drawing/2014/main" id="{25B5767F-E75F-5A4B-AEC4-7F66011263D1}"/>
                </a:ext>
              </a:extLst>
            </p:cNvPr>
            <p:cNvGrpSpPr/>
            <p:nvPr/>
          </p:nvGrpSpPr>
          <p:grpSpPr>
            <a:xfrm rot="10800000">
              <a:off x="24899455" y="22721961"/>
              <a:ext cx="289137" cy="4981736"/>
              <a:chOff x="1017137" y="798726"/>
              <a:chExt cx="289137" cy="4981736"/>
            </a:xfrm>
          </p:grpSpPr>
          <p:cxnSp>
            <p:nvCxnSpPr>
              <p:cNvPr id="441" name="직선 연결선[R] 440">
                <a:extLst>
                  <a:ext uri="{FF2B5EF4-FFF2-40B4-BE49-F238E27FC236}">
                    <a16:creationId xmlns:a16="http://schemas.microsoft.com/office/drawing/2014/main" id="{43F72932-3CB9-DA46-B2F1-D5BB2457C4AE}"/>
                  </a:ext>
                </a:extLst>
              </p:cNvPr>
              <p:cNvCxnSpPr>
                <a:cxnSpLocks/>
              </p:cNvCxnSpPr>
              <p:nvPr/>
            </p:nvCxnSpPr>
            <p:spPr>
              <a:xfrm flipV="1">
                <a:off x="1017137" y="809241"/>
                <a:ext cx="288032" cy="0"/>
              </a:xfrm>
              <a:prstGeom prst="line">
                <a:avLst/>
              </a:prstGeom>
            </p:spPr>
            <p:style>
              <a:lnRef idx="1">
                <a:schemeClr val="dk1"/>
              </a:lnRef>
              <a:fillRef idx="0">
                <a:schemeClr val="dk1"/>
              </a:fillRef>
              <a:effectRef idx="0">
                <a:schemeClr val="dk1"/>
              </a:effectRef>
              <a:fontRef idx="minor">
                <a:schemeClr val="tx1"/>
              </a:fontRef>
            </p:style>
          </p:cxnSp>
          <p:cxnSp>
            <p:nvCxnSpPr>
              <p:cNvPr id="442" name="직선 연결선[R] 441">
                <a:extLst>
                  <a:ext uri="{FF2B5EF4-FFF2-40B4-BE49-F238E27FC236}">
                    <a16:creationId xmlns:a16="http://schemas.microsoft.com/office/drawing/2014/main" id="{F79046A3-CCB8-FA45-ABC5-7A5AB436FFF6}"/>
                  </a:ext>
                </a:extLst>
              </p:cNvPr>
              <p:cNvCxnSpPr>
                <a:cxnSpLocks/>
              </p:cNvCxnSpPr>
              <p:nvPr/>
            </p:nvCxnSpPr>
            <p:spPr>
              <a:xfrm flipH="1" flipV="1">
                <a:off x="1017137" y="798726"/>
                <a:ext cx="0" cy="4981736"/>
              </a:xfrm>
              <a:prstGeom prst="line">
                <a:avLst/>
              </a:prstGeom>
            </p:spPr>
            <p:style>
              <a:lnRef idx="1">
                <a:schemeClr val="dk1"/>
              </a:lnRef>
              <a:fillRef idx="0">
                <a:schemeClr val="dk1"/>
              </a:fillRef>
              <a:effectRef idx="0">
                <a:schemeClr val="dk1"/>
              </a:effectRef>
              <a:fontRef idx="minor">
                <a:schemeClr val="tx1"/>
              </a:fontRef>
            </p:style>
          </p:cxnSp>
          <p:cxnSp>
            <p:nvCxnSpPr>
              <p:cNvPr id="443" name="직선 연결선[R] 442">
                <a:extLst>
                  <a:ext uri="{FF2B5EF4-FFF2-40B4-BE49-F238E27FC236}">
                    <a16:creationId xmlns:a16="http://schemas.microsoft.com/office/drawing/2014/main" id="{B4825838-DF2B-0848-8F5C-3B40395CCF64}"/>
                  </a:ext>
                </a:extLst>
              </p:cNvPr>
              <p:cNvCxnSpPr>
                <a:cxnSpLocks/>
              </p:cNvCxnSpPr>
              <p:nvPr/>
            </p:nvCxnSpPr>
            <p:spPr>
              <a:xfrm flipV="1">
                <a:off x="1018242" y="5780462"/>
                <a:ext cx="288032" cy="0"/>
              </a:xfrm>
              <a:prstGeom prst="line">
                <a:avLst/>
              </a:prstGeom>
            </p:spPr>
            <p:style>
              <a:lnRef idx="1">
                <a:schemeClr val="dk1"/>
              </a:lnRef>
              <a:fillRef idx="0">
                <a:schemeClr val="dk1"/>
              </a:fillRef>
              <a:effectRef idx="0">
                <a:schemeClr val="dk1"/>
              </a:effectRef>
              <a:fontRef idx="minor">
                <a:schemeClr val="tx1"/>
              </a:fontRef>
            </p:style>
          </p:cxnSp>
        </p:grpSp>
        <p:sp>
          <p:nvSpPr>
            <p:cNvPr id="405" name="직사각형 404">
              <a:extLst>
                <a:ext uri="{FF2B5EF4-FFF2-40B4-BE49-F238E27FC236}">
                  <a16:creationId xmlns:a16="http://schemas.microsoft.com/office/drawing/2014/main" id="{579A532C-E007-434F-868E-7F2C1A1F17B1}"/>
                </a:ext>
              </a:extLst>
            </p:cNvPr>
            <p:cNvSpPr/>
            <p:nvPr/>
          </p:nvSpPr>
          <p:spPr>
            <a:xfrm>
              <a:off x="17388901" y="24727234"/>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ko-KR" sz="1600" dirty="0">
                  <a:solidFill>
                    <a:sysClr val="windowText" lastClr="000000"/>
                  </a:solidFill>
                </a:rPr>
                <a:t>0</a:t>
              </a:r>
              <a:endParaRPr kumimoji="1" lang="ko-KR" altLang="en-US" sz="1600" dirty="0">
                <a:solidFill>
                  <a:sysClr val="windowText" lastClr="000000"/>
                </a:solidFill>
              </a:endParaRPr>
            </a:p>
          </p:txBody>
        </p:sp>
        <p:sp>
          <p:nvSpPr>
            <p:cNvPr id="406" name="직사각형 405">
              <a:extLst>
                <a:ext uri="{FF2B5EF4-FFF2-40B4-BE49-F238E27FC236}">
                  <a16:creationId xmlns:a16="http://schemas.microsoft.com/office/drawing/2014/main" id="{5159E1CD-6AD1-E54B-B8CE-C3DBF88AB706}"/>
                </a:ext>
              </a:extLst>
            </p:cNvPr>
            <p:cNvSpPr/>
            <p:nvPr/>
          </p:nvSpPr>
          <p:spPr>
            <a:xfrm>
              <a:off x="17609525" y="24727038"/>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1</a:t>
              </a:r>
              <a:endParaRPr kumimoji="1" lang="ko-KR" altLang="en-US" sz="1600" dirty="0">
                <a:solidFill>
                  <a:sysClr val="windowText" lastClr="000000"/>
                </a:solidFill>
              </a:endParaRPr>
            </a:p>
          </p:txBody>
        </p:sp>
        <p:sp>
          <p:nvSpPr>
            <p:cNvPr id="407" name="직사각형 406">
              <a:extLst>
                <a:ext uri="{FF2B5EF4-FFF2-40B4-BE49-F238E27FC236}">
                  <a16:creationId xmlns:a16="http://schemas.microsoft.com/office/drawing/2014/main" id="{1B9CA9F7-A42A-D340-8B62-895C3812920B}"/>
                </a:ext>
              </a:extLst>
            </p:cNvPr>
            <p:cNvSpPr/>
            <p:nvPr/>
          </p:nvSpPr>
          <p:spPr>
            <a:xfrm>
              <a:off x="17825549" y="24727038"/>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2</a:t>
              </a:r>
              <a:endParaRPr kumimoji="1" lang="ko-KR" altLang="en-US" sz="1600" dirty="0">
                <a:solidFill>
                  <a:sysClr val="windowText" lastClr="000000"/>
                </a:solidFill>
              </a:endParaRPr>
            </a:p>
          </p:txBody>
        </p:sp>
        <p:sp>
          <p:nvSpPr>
            <p:cNvPr id="408" name="직사각형 407">
              <a:extLst>
                <a:ext uri="{FF2B5EF4-FFF2-40B4-BE49-F238E27FC236}">
                  <a16:creationId xmlns:a16="http://schemas.microsoft.com/office/drawing/2014/main" id="{858DEEFB-AA31-FF4A-A393-E112319B7D9F}"/>
                </a:ext>
              </a:extLst>
            </p:cNvPr>
            <p:cNvSpPr/>
            <p:nvPr/>
          </p:nvSpPr>
          <p:spPr>
            <a:xfrm>
              <a:off x="18041573" y="24727038"/>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3</a:t>
              </a:r>
              <a:endParaRPr kumimoji="1" lang="ko-KR" altLang="en-US" sz="1600" dirty="0">
                <a:solidFill>
                  <a:sysClr val="windowText" lastClr="000000"/>
                </a:solidFill>
              </a:endParaRPr>
            </a:p>
          </p:txBody>
        </p:sp>
        <p:cxnSp>
          <p:nvCxnSpPr>
            <p:cNvPr id="409" name="직선 연결선[R] 408">
              <a:extLst>
                <a:ext uri="{FF2B5EF4-FFF2-40B4-BE49-F238E27FC236}">
                  <a16:creationId xmlns:a16="http://schemas.microsoft.com/office/drawing/2014/main" id="{23126EF3-98B0-F040-B5A2-10238771B284}"/>
                </a:ext>
              </a:extLst>
            </p:cNvPr>
            <p:cNvCxnSpPr>
              <a:cxnSpLocks/>
              <a:stCxn id="405" idx="2"/>
              <a:endCxn id="411" idx="0"/>
            </p:cNvCxnSpPr>
            <p:nvPr/>
          </p:nvCxnSpPr>
          <p:spPr>
            <a:xfrm>
              <a:off x="17496913" y="24943258"/>
              <a:ext cx="220624" cy="4318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0" name="직사각형 409">
              <a:extLst>
                <a:ext uri="{FF2B5EF4-FFF2-40B4-BE49-F238E27FC236}">
                  <a16:creationId xmlns:a16="http://schemas.microsoft.com/office/drawing/2014/main" id="{38D34CAC-4340-BD40-B5AF-84AD3CD11A4B}"/>
                </a:ext>
              </a:extLst>
            </p:cNvPr>
            <p:cNvSpPr/>
            <p:nvPr/>
          </p:nvSpPr>
          <p:spPr>
            <a:xfrm>
              <a:off x="17388901" y="25375306"/>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ko-KR" sz="1600" dirty="0">
                  <a:solidFill>
                    <a:sysClr val="windowText" lastClr="000000"/>
                  </a:solidFill>
                </a:rPr>
                <a:t>1</a:t>
              </a:r>
              <a:endParaRPr kumimoji="1" lang="ko-KR" altLang="en-US" sz="1600" dirty="0">
                <a:solidFill>
                  <a:sysClr val="windowText" lastClr="000000"/>
                </a:solidFill>
              </a:endParaRPr>
            </a:p>
          </p:txBody>
        </p:sp>
        <p:sp>
          <p:nvSpPr>
            <p:cNvPr id="411" name="직사각형 410">
              <a:extLst>
                <a:ext uri="{FF2B5EF4-FFF2-40B4-BE49-F238E27FC236}">
                  <a16:creationId xmlns:a16="http://schemas.microsoft.com/office/drawing/2014/main" id="{D2918317-4E7D-5647-9821-9912158AA731}"/>
                </a:ext>
              </a:extLst>
            </p:cNvPr>
            <p:cNvSpPr/>
            <p:nvPr/>
          </p:nvSpPr>
          <p:spPr>
            <a:xfrm>
              <a:off x="17609525" y="25375110"/>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0</a:t>
              </a:r>
              <a:endParaRPr kumimoji="1" lang="ko-KR" altLang="en-US" sz="1600" dirty="0">
                <a:solidFill>
                  <a:sysClr val="windowText" lastClr="000000"/>
                </a:solidFill>
              </a:endParaRPr>
            </a:p>
          </p:txBody>
        </p:sp>
        <p:sp>
          <p:nvSpPr>
            <p:cNvPr id="412" name="직사각형 411">
              <a:extLst>
                <a:ext uri="{FF2B5EF4-FFF2-40B4-BE49-F238E27FC236}">
                  <a16:creationId xmlns:a16="http://schemas.microsoft.com/office/drawing/2014/main" id="{14CAFFD0-FA70-794D-87E1-5566AD2EACAD}"/>
                </a:ext>
              </a:extLst>
            </p:cNvPr>
            <p:cNvSpPr/>
            <p:nvPr/>
          </p:nvSpPr>
          <p:spPr>
            <a:xfrm>
              <a:off x="17825549" y="25375110"/>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3</a:t>
              </a:r>
              <a:endParaRPr kumimoji="1" lang="ko-KR" altLang="en-US" sz="1600" dirty="0">
                <a:solidFill>
                  <a:sysClr val="windowText" lastClr="000000"/>
                </a:solidFill>
              </a:endParaRPr>
            </a:p>
          </p:txBody>
        </p:sp>
        <p:sp>
          <p:nvSpPr>
            <p:cNvPr id="413" name="직사각형 412">
              <a:extLst>
                <a:ext uri="{FF2B5EF4-FFF2-40B4-BE49-F238E27FC236}">
                  <a16:creationId xmlns:a16="http://schemas.microsoft.com/office/drawing/2014/main" id="{C12E7F58-D444-444F-8419-86C53632FB23}"/>
                </a:ext>
              </a:extLst>
            </p:cNvPr>
            <p:cNvSpPr/>
            <p:nvPr/>
          </p:nvSpPr>
          <p:spPr>
            <a:xfrm>
              <a:off x="18041573" y="25375110"/>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2</a:t>
              </a:r>
              <a:endParaRPr kumimoji="1" lang="ko-KR" altLang="en-US" sz="1600" dirty="0">
                <a:solidFill>
                  <a:sysClr val="windowText" lastClr="000000"/>
                </a:solidFill>
              </a:endParaRPr>
            </a:p>
          </p:txBody>
        </p:sp>
        <p:sp>
          <p:nvSpPr>
            <p:cNvPr id="414" name="직사각형 413">
              <a:extLst>
                <a:ext uri="{FF2B5EF4-FFF2-40B4-BE49-F238E27FC236}">
                  <a16:creationId xmlns:a16="http://schemas.microsoft.com/office/drawing/2014/main" id="{B28200D9-5A0F-6D4F-B51E-FC1698097DD7}"/>
                </a:ext>
              </a:extLst>
            </p:cNvPr>
            <p:cNvSpPr/>
            <p:nvPr/>
          </p:nvSpPr>
          <p:spPr>
            <a:xfrm>
              <a:off x="17388901" y="26024226"/>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ko-KR" sz="1600" dirty="0">
                  <a:solidFill>
                    <a:sysClr val="windowText" lastClr="000000"/>
                  </a:solidFill>
                </a:rPr>
                <a:t>2</a:t>
              </a:r>
              <a:endParaRPr kumimoji="1" lang="ko-KR" altLang="en-US" sz="1600" dirty="0">
                <a:solidFill>
                  <a:sysClr val="windowText" lastClr="000000"/>
                </a:solidFill>
              </a:endParaRPr>
            </a:p>
          </p:txBody>
        </p:sp>
        <p:sp>
          <p:nvSpPr>
            <p:cNvPr id="415" name="직사각형 414">
              <a:extLst>
                <a:ext uri="{FF2B5EF4-FFF2-40B4-BE49-F238E27FC236}">
                  <a16:creationId xmlns:a16="http://schemas.microsoft.com/office/drawing/2014/main" id="{5EEA1D98-ACCD-4348-AB25-542D437CAEFB}"/>
                </a:ext>
              </a:extLst>
            </p:cNvPr>
            <p:cNvSpPr/>
            <p:nvPr/>
          </p:nvSpPr>
          <p:spPr>
            <a:xfrm>
              <a:off x="17609525" y="26024030"/>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3</a:t>
              </a:r>
              <a:endParaRPr kumimoji="1" lang="ko-KR" altLang="en-US" sz="1600" dirty="0">
                <a:solidFill>
                  <a:sysClr val="windowText" lastClr="000000"/>
                </a:solidFill>
              </a:endParaRPr>
            </a:p>
          </p:txBody>
        </p:sp>
        <p:sp>
          <p:nvSpPr>
            <p:cNvPr id="416" name="직사각형 415">
              <a:extLst>
                <a:ext uri="{FF2B5EF4-FFF2-40B4-BE49-F238E27FC236}">
                  <a16:creationId xmlns:a16="http://schemas.microsoft.com/office/drawing/2014/main" id="{44832ABD-860D-AD4D-B5B2-394C50090244}"/>
                </a:ext>
              </a:extLst>
            </p:cNvPr>
            <p:cNvSpPr/>
            <p:nvPr/>
          </p:nvSpPr>
          <p:spPr>
            <a:xfrm>
              <a:off x="17825549" y="26024030"/>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0</a:t>
              </a:r>
              <a:endParaRPr kumimoji="1" lang="ko-KR" altLang="en-US" sz="1600" dirty="0">
                <a:solidFill>
                  <a:sysClr val="windowText" lastClr="000000"/>
                </a:solidFill>
              </a:endParaRPr>
            </a:p>
          </p:txBody>
        </p:sp>
        <p:sp>
          <p:nvSpPr>
            <p:cNvPr id="417" name="직사각형 416">
              <a:extLst>
                <a:ext uri="{FF2B5EF4-FFF2-40B4-BE49-F238E27FC236}">
                  <a16:creationId xmlns:a16="http://schemas.microsoft.com/office/drawing/2014/main" id="{D9A7B5F0-1132-D94A-82ED-528B98F5B3C1}"/>
                </a:ext>
              </a:extLst>
            </p:cNvPr>
            <p:cNvSpPr/>
            <p:nvPr/>
          </p:nvSpPr>
          <p:spPr>
            <a:xfrm>
              <a:off x="18041573" y="26024030"/>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1</a:t>
              </a:r>
              <a:endParaRPr kumimoji="1" lang="ko-KR" altLang="en-US" sz="1600" dirty="0">
                <a:solidFill>
                  <a:sysClr val="windowText" lastClr="000000"/>
                </a:solidFill>
              </a:endParaRPr>
            </a:p>
          </p:txBody>
        </p:sp>
        <p:sp>
          <p:nvSpPr>
            <p:cNvPr id="418" name="직사각형 417">
              <a:extLst>
                <a:ext uri="{FF2B5EF4-FFF2-40B4-BE49-F238E27FC236}">
                  <a16:creationId xmlns:a16="http://schemas.microsoft.com/office/drawing/2014/main" id="{FFA90724-AEB9-BD40-BD3A-97309AE1E3B4}"/>
                </a:ext>
              </a:extLst>
            </p:cNvPr>
            <p:cNvSpPr/>
            <p:nvPr/>
          </p:nvSpPr>
          <p:spPr>
            <a:xfrm>
              <a:off x="17388901" y="26671906"/>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ko-KR" sz="1600" dirty="0">
                  <a:solidFill>
                    <a:sysClr val="windowText" lastClr="000000"/>
                  </a:solidFill>
                </a:rPr>
                <a:t>3</a:t>
              </a:r>
              <a:endParaRPr kumimoji="1" lang="ko-KR" altLang="en-US" sz="1600" dirty="0">
                <a:solidFill>
                  <a:sysClr val="windowText" lastClr="000000"/>
                </a:solidFill>
              </a:endParaRPr>
            </a:p>
          </p:txBody>
        </p:sp>
        <p:sp>
          <p:nvSpPr>
            <p:cNvPr id="419" name="직사각형 418">
              <a:extLst>
                <a:ext uri="{FF2B5EF4-FFF2-40B4-BE49-F238E27FC236}">
                  <a16:creationId xmlns:a16="http://schemas.microsoft.com/office/drawing/2014/main" id="{4A4600B6-C4B7-1648-B3DD-229C7BBEBB02}"/>
                </a:ext>
              </a:extLst>
            </p:cNvPr>
            <p:cNvSpPr/>
            <p:nvPr/>
          </p:nvSpPr>
          <p:spPr>
            <a:xfrm>
              <a:off x="17609525" y="26671710"/>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2</a:t>
              </a:r>
              <a:endParaRPr kumimoji="1" lang="ko-KR" altLang="en-US" sz="1600" dirty="0">
                <a:solidFill>
                  <a:sysClr val="windowText" lastClr="000000"/>
                </a:solidFill>
              </a:endParaRPr>
            </a:p>
          </p:txBody>
        </p:sp>
        <p:sp>
          <p:nvSpPr>
            <p:cNvPr id="420" name="직사각형 419">
              <a:extLst>
                <a:ext uri="{FF2B5EF4-FFF2-40B4-BE49-F238E27FC236}">
                  <a16:creationId xmlns:a16="http://schemas.microsoft.com/office/drawing/2014/main" id="{688561ED-4A88-574D-BE7C-985CC781CF58}"/>
                </a:ext>
              </a:extLst>
            </p:cNvPr>
            <p:cNvSpPr/>
            <p:nvPr/>
          </p:nvSpPr>
          <p:spPr>
            <a:xfrm>
              <a:off x="17825549" y="26671710"/>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1</a:t>
              </a:r>
              <a:endParaRPr kumimoji="1" lang="ko-KR" altLang="en-US" sz="1600" dirty="0">
                <a:solidFill>
                  <a:sysClr val="windowText" lastClr="000000"/>
                </a:solidFill>
              </a:endParaRPr>
            </a:p>
          </p:txBody>
        </p:sp>
        <p:sp>
          <p:nvSpPr>
            <p:cNvPr id="421" name="직사각형 420">
              <a:extLst>
                <a:ext uri="{FF2B5EF4-FFF2-40B4-BE49-F238E27FC236}">
                  <a16:creationId xmlns:a16="http://schemas.microsoft.com/office/drawing/2014/main" id="{5DA96190-9E8E-1543-B124-CE45E011AEE2}"/>
                </a:ext>
              </a:extLst>
            </p:cNvPr>
            <p:cNvSpPr/>
            <p:nvPr/>
          </p:nvSpPr>
          <p:spPr>
            <a:xfrm>
              <a:off x="18041573" y="26671710"/>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0</a:t>
              </a:r>
              <a:endParaRPr kumimoji="1" lang="ko-KR" altLang="en-US" sz="1600" dirty="0">
                <a:solidFill>
                  <a:sysClr val="windowText" lastClr="000000"/>
                </a:solidFill>
              </a:endParaRPr>
            </a:p>
          </p:txBody>
        </p:sp>
        <p:cxnSp>
          <p:nvCxnSpPr>
            <p:cNvPr id="422" name="직선 연결선[R] 421">
              <a:extLst>
                <a:ext uri="{FF2B5EF4-FFF2-40B4-BE49-F238E27FC236}">
                  <a16:creationId xmlns:a16="http://schemas.microsoft.com/office/drawing/2014/main" id="{E78AE2EA-5201-D347-BA94-0BF3EE0FDADE}"/>
                </a:ext>
              </a:extLst>
            </p:cNvPr>
            <p:cNvCxnSpPr>
              <a:stCxn id="406" idx="2"/>
              <a:endCxn id="410" idx="0"/>
            </p:cNvCxnSpPr>
            <p:nvPr/>
          </p:nvCxnSpPr>
          <p:spPr>
            <a:xfrm flipH="1">
              <a:off x="17496913" y="24943062"/>
              <a:ext cx="220624" cy="4322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3" name="직선 연결선[R] 422">
              <a:extLst>
                <a:ext uri="{FF2B5EF4-FFF2-40B4-BE49-F238E27FC236}">
                  <a16:creationId xmlns:a16="http://schemas.microsoft.com/office/drawing/2014/main" id="{4069BC90-77D8-424A-853B-57A073647C7F}"/>
                </a:ext>
              </a:extLst>
            </p:cNvPr>
            <p:cNvCxnSpPr>
              <a:cxnSpLocks/>
            </p:cNvCxnSpPr>
            <p:nvPr/>
          </p:nvCxnSpPr>
          <p:spPr>
            <a:xfrm>
              <a:off x="17914988" y="24942410"/>
              <a:ext cx="220624" cy="4318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4" name="직선 연결선[R] 423">
              <a:extLst>
                <a:ext uri="{FF2B5EF4-FFF2-40B4-BE49-F238E27FC236}">
                  <a16:creationId xmlns:a16="http://schemas.microsoft.com/office/drawing/2014/main" id="{16C341F1-D3A3-0E4C-9973-7A3B0559DDBE}"/>
                </a:ext>
              </a:extLst>
            </p:cNvPr>
            <p:cNvCxnSpPr>
              <a:cxnSpLocks/>
            </p:cNvCxnSpPr>
            <p:nvPr/>
          </p:nvCxnSpPr>
          <p:spPr>
            <a:xfrm flipH="1">
              <a:off x="17914988" y="24942214"/>
              <a:ext cx="220624" cy="4322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5" name="직선 연결선[R] 424">
              <a:extLst>
                <a:ext uri="{FF2B5EF4-FFF2-40B4-BE49-F238E27FC236}">
                  <a16:creationId xmlns:a16="http://schemas.microsoft.com/office/drawing/2014/main" id="{E4CA99E5-3EB1-584F-A7FD-06F59DFD3E76}"/>
                </a:ext>
              </a:extLst>
            </p:cNvPr>
            <p:cNvCxnSpPr>
              <a:cxnSpLocks/>
            </p:cNvCxnSpPr>
            <p:nvPr/>
          </p:nvCxnSpPr>
          <p:spPr>
            <a:xfrm>
              <a:off x="17496913" y="26217868"/>
              <a:ext cx="220624" cy="4318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6" name="직선 연결선[R] 425">
              <a:extLst>
                <a:ext uri="{FF2B5EF4-FFF2-40B4-BE49-F238E27FC236}">
                  <a16:creationId xmlns:a16="http://schemas.microsoft.com/office/drawing/2014/main" id="{7BCBC395-F16D-884B-9795-CE976C37D1C0}"/>
                </a:ext>
              </a:extLst>
            </p:cNvPr>
            <p:cNvCxnSpPr>
              <a:cxnSpLocks/>
            </p:cNvCxnSpPr>
            <p:nvPr/>
          </p:nvCxnSpPr>
          <p:spPr>
            <a:xfrm flipH="1">
              <a:off x="17496913" y="26217672"/>
              <a:ext cx="220624" cy="4322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7" name="직선 연결선[R] 426">
              <a:extLst>
                <a:ext uri="{FF2B5EF4-FFF2-40B4-BE49-F238E27FC236}">
                  <a16:creationId xmlns:a16="http://schemas.microsoft.com/office/drawing/2014/main" id="{DE5117DE-3B7E-B34F-BBEC-A5CE8A6B7ADC}"/>
                </a:ext>
              </a:extLst>
            </p:cNvPr>
            <p:cNvCxnSpPr>
              <a:cxnSpLocks/>
            </p:cNvCxnSpPr>
            <p:nvPr/>
          </p:nvCxnSpPr>
          <p:spPr>
            <a:xfrm>
              <a:off x="17914988" y="26217020"/>
              <a:ext cx="220624" cy="4318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8" name="직선 연결선[R] 427">
              <a:extLst>
                <a:ext uri="{FF2B5EF4-FFF2-40B4-BE49-F238E27FC236}">
                  <a16:creationId xmlns:a16="http://schemas.microsoft.com/office/drawing/2014/main" id="{8B85F23B-BEB4-7949-8CFF-017DD528200B}"/>
                </a:ext>
              </a:extLst>
            </p:cNvPr>
            <p:cNvCxnSpPr>
              <a:cxnSpLocks/>
            </p:cNvCxnSpPr>
            <p:nvPr/>
          </p:nvCxnSpPr>
          <p:spPr>
            <a:xfrm flipH="1">
              <a:off x="17914988" y="26216824"/>
              <a:ext cx="220624" cy="4322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9" name="직선 연결선[R] 428">
              <a:extLst>
                <a:ext uri="{FF2B5EF4-FFF2-40B4-BE49-F238E27FC236}">
                  <a16:creationId xmlns:a16="http://schemas.microsoft.com/office/drawing/2014/main" id="{0D5BADA2-6F7D-BC46-932D-217D4C436CBD}"/>
                </a:ext>
              </a:extLst>
            </p:cNvPr>
            <p:cNvCxnSpPr>
              <a:stCxn id="413" idx="2"/>
              <a:endCxn id="414" idx="0"/>
            </p:cNvCxnSpPr>
            <p:nvPr/>
          </p:nvCxnSpPr>
          <p:spPr>
            <a:xfrm flipH="1">
              <a:off x="17496913" y="25591134"/>
              <a:ext cx="652672" cy="4330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0" name="직선 연결선[R] 429">
              <a:extLst>
                <a:ext uri="{FF2B5EF4-FFF2-40B4-BE49-F238E27FC236}">
                  <a16:creationId xmlns:a16="http://schemas.microsoft.com/office/drawing/2014/main" id="{66276B5F-134B-5F43-8D15-B8E3BD31D6A6}"/>
                </a:ext>
              </a:extLst>
            </p:cNvPr>
            <p:cNvCxnSpPr>
              <a:stCxn id="410" idx="2"/>
              <a:endCxn id="417" idx="0"/>
            </p:cNvCxnSpPr>
            <p:nvPr/>
          </p:nvCxnSpPr>
          <p:spPr>
            <a:xfrm>
              <a:off x="17496913" y="25591330"/>
              <a:ext cx="652672" cy="4327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1" name="직선 연결선[R] 430">
              <a:extLst>
                <a:ext uri="{FF2B5EF4-FFF2-40B4-BE49-F238E27FC236}">
                  <a16:creationId xmlns:a16="http://schemas.microsoft.com/office/drawing/2014/main" id="{0C69B743-3F28-504D-90C7-1F9BC0AC42CE}"/>
                </a:ext>
              </a:extLst>
            </p:cNvPr>
            <p:cNvCxnSpPr>
              <a:stCxn id="411" idx="2"/>
              <a:endCxn id="416" idx="0"/>
            </p:cNvCxnSpPr>
            <p:nvPr/>
          </p:nvCxnSpPr>
          <p:spPr>
            <a:xfrm>
              <a:off x="17717537" y="25591134"/>
              <a:ext cx="216024" cy="4328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2" name="직선 연결선[R] 431">
              <a:extLst>
                <a:ext uri="{FF2B5EF4-FFF2-40B4-BE49-F238E27FC236}">
                  <a16:creationId xmlns:a16="http://schemas.microsoft.com/office/drawing/2014/main" id="{4722DDDE-2E46-3545-B9F0-F2D33147AAC7}"/>
                </a:ext>
              </a:extLst>
            </p:cNvPr>
            <p:cNvCxnSpPr>
              <a:stCxn id="412" idx="2"/>
              <a:endCxn id="415" idx="0"/>
            </p:cNvCxnSpPr>
            <p:nvPr/>
          </p:nvCxnSpPr>
          <p:spPr>
            <a:xfrm flipH="1">
              <a:off x="17717537" y="25591134"/>
              <a:ext cx="216024" cy="4328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3" name="직선 연결선[R] 432">
              <a:extLst>
                <a:ext uri="{FF2B5EF4-FFF2-40B4-BE49-F238E27FC236}">
                  <a16:creationId xmlns:a16="http://schemas.microsoft.com/office/drawing/2014/main" id="{F95DDFAE-B961-0640-808F-67591D77BEC7}"/>
                </a:ext>
              </a:extLst>
            </p:cNvPr>
            <p:cNvCxnSpPr>
              <a:cxnSpLocks/>
            </p:cNvCxnSpPr>
            <p:nvPr/>
          </p:nvCxnSpPr>
          <p:spPr>
            <a:xfrm flipH="1">
              <a:off x="17496913" y="26902134"/>
              <a:ext cx="652672" cy="4330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4" name="직선 연결선[R] 433">
              <a:extLst>
                <a:ext uri="{FF2B5EF4-FFF2-40B4-BE49-F238E27FC236}">
                  <a16:creationId xmlns:a16="http://schemas.microsoft.com/office/drawing/2014/main" id="{5C0F99B5-8228-2248-B55E-1564421E9427}"/>
                </a:ext>
              </a:extLst>
            </p:cNvPr>
            <p:cNvCxnSpPr>
              <a:cxnSpLocks/>
            </p:cNvCxnSpPr>
            <p:nvPr/>
          </p:nvCxnSpPr>
          <p:spPr>
            <a:xfrm>
              <a:off x="17496913" y="26902330"/>
              <a:ext cx="652672" cy="4327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5" name="직선 연결선[R] 434">
              <a:extLst>
                <a:ext uri="{FF2B5EF4-FFF2-40B4-BE49-F238E27FC236}">
                  <a16:creationId xmlns:a16="http://schemas.microsoft.com/office/drawing/2014/main" id="{9BB19453-17AD-6740-8F42-4A34BD62AD5D}"/>
                </a:ext>
              </a:extLst>
            </p:cNvPr>
            <p:cNvCxnSpPr>
              <a:cxnSpLocks/>
            </p:cNvCxnSpPr>
            <p:nvPr/>
          </p:nvCxnSpPr>
          <p:spPr>
            <a:xfrm>
              <a:off x="17717537" y="26902134"/>
              <a:ext cx="216024" cy="4328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6" name="직선 연결선[R] 435">
              <a:extLst>
                <a:ext uri="{FF2B5EF4-FFF2-40B4-BE49-F238E27FC236}">
                  <a16:creationId xmlns:a16="http://schemas.microsoft.com/office/drawing/2014/main" id="{80A0C315-49D8-364F-8B05-91E19B2C47D2}"/>
                </a:ext>
              </a:extLst>
            </p:cNvPr>
            <p:cNvCxnSpPr>
              <a:cxnSpLocks/>
            </p:cNvCxnSpPr>
            <p:nvPr/>
          </p:nvCxnSpPr>
          <p:spPr>
            <a:xfrm flipH="1">
              <a:off x="17717537" y="26902134"/>
              <a:ext cx="216024" cy="4328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7" name="직사각형 436">
              <a:extLst>
                <a:ext uri="{FF2B5EF4-FFF2-40B4-BE49-F238E27FC236}">
                  <a16:creationId xmlns:a16="http://schemas.microsoft.com/office/drawing/2014/main" id="{95238A2A-F2B8-0A46-83FA-DE48440B62B2}"/>
                </a:ext>
              </a:extLst>
            </p:cNvPr>
            <p:cNvSpPr/>
            <p:nvPr/>
          </p:nvSpPr>
          <p:spPr>
            <a:xfrm>
              <a:off x="17388901" y="27371616"/>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ko-KR" sz="1600" dirty="0">
                  <a:solidFill>
                    <a:sysClr val="windowText" lastClr="000000"/>
                  </a:solidFill>
                </a:rPr>
                <a:t>0</a:t>
              </a:r>
              <a:endParaRPr kumimoji="1" lang="ko-KR" altLang="en-US" sz="1600" dirty="0">
                <a:solidFill>
                  <a:sysClr val="windowText" lastClr="000000"/>
                </a:solidFill>
              </a:endParaRPr>
            </a:p>
          </p:txBody>
        </p:sp>
        <p:sp>
          <p:nvSpPr>
            <p:cNvPr id="438" name="직사각형 437">
              <a:extLst>
                <a:ext uri="{FF2B5EF4-FFF2-40B4-BE49-F238E27FC236}">
                  <a16:creationId xmlns:a16="http://schemas.microsoft.com/office/drawing/2014/main" id="{5FAEB244-CF10-B64F-975E-C8C47B46652E}"/>
                </a:ext>
              </a:extLst>
            </p:cNvPr>
            <p:cNvSpPr/>
            <p:nvPr/>
          </p:nvSpPr>
          <p:spPr>
            <a:xfrm>
              <a:off x="17609525" y="27371420"/>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1</a:t>
              </a:r>
              <a:endParaRPr kumimoji="1" lang="ko-KR" altLang="en-US" sz="1600" dirty="0">
                <a:solidFill>
                  <a:sysClr val="windowText" lastClr="000000"/>
                </a:solidFill>
              </a:endParaRPr>
            </a:p>
          </p:txBody>
        </p:sp>
        <p:sp>
          <p:nvSpPr>
            <p:cNvPr id="439" name="직사각형 438">
              <a:extLst>
                <a:ext uri="{FF2B5EF4-FFF2-40B4-BE49-F238E27FC236}">
                  <a16:creationId xmlns:a16="http://schemas.microsoft.com/office/drawing/2014/main" id="{6AEC7E07-5BC0-664F-9961-A8F7FB972B59}"/>
                </a:ext>
              </a:extLst>
            </p:cNvPr>
            <p:cNvSpPr/>
            <p:nvPr/>
          </p:nvSpPr>
          <p:spPr>
            <a:xfrm>
              <a:off x="17825549" y="27371420"/>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2</a:t>
              </a:r>
              <a:endParaRPr kumimoji="1" lang="ko-KR" altLang="en-US" sz="1600" dirty="0">
                <a:solidFill>
                  <a:sysClr val="windowText" lastClr="000000"/>
                </a:solidFill>
              </a:endParaRPr>
            </a:p>
          </p:txBody>
        </p:sp>
        <p:sp>
          <p:nvSpPr>
            <p:cNvPr id="440" name="직사각형 439">
              <a:extLst>
                <a:ext uri="{FF2B5EF4-FFF2-40B4-BE49-F238E27FC236}">
                  <a16:creationId xmlns:a16="http://schemas.microsoft.com/office/drawing/2014/main" id="{A688C726-E572-B94C-BBA5-856A0AD29090}"/>
                </a:ext>
              </a:extLst>
            </p:cNvPr>
            <p:cNvSpPr/>
            <p:nvPr/>
          </p:nvSpPr>
          <p:spPr>
            <a:xfrm>
              <a:off x="18041573" y="27371420"/>
              <a:ext cx="216024" cy="216024"/>
            </a:xfrm>
            <a:prstGeom prst="rect">
              <a:avLst/>
            </a:prstGeom>
            <a:solidFill>
              <a:srgbClr val="EBEA9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ko-KR" sz="1600" dirty="0">
                  <a:solidFill>
                    <a:sysClr val="windowText" lastClr="000000"/>
                  </a:solidFill>
                </a:rPr>
                <a:t>3</a:t>
              </a:r>
              <a:endParaRPr kumimoji="1" lang="ko-KR" altLang="en-US" sz="1600" dirty="0">
                <a:solidFill>
                  <a:sysClr val="windowText" lastClr="000000"/>
                </a:solidFill>
              </a:endParaRPr>
            </a:p>
          </p:txBody>
        </p:sp>
      </p:grpSp>
      <p:sp>
        <p:nvSpPr>
          <p:cNvPr id="4" name="TextBox 3">
            <a:extLst>
              <a:ext uri="{FF2B5EF4-FFF2-40B4-BE49-F238E27FC236}">
                <a16:creationId xmlns:a16="http://schemas.microsoft.com/office/drawing/2014/main" id="{BBA4F648-64DC-6C4A-8F1D-4BA6C535095B}"/>
              </a:ext>
            </a:extLst>
          </p:cNvPr>
          <p:cNvSpPr txBox="1"/>
          <p:nvPr/>
        </p:nvSpPr>
        <p:spPr>
          <a:xfrm>
            <a:off x="17300448" y="9253728"/>
            <a:ext cx="184731" cy="1154932"/>
          </a:xfrm>
          <a:prstGeom prst="rect">
            <a:avLst/>
          </a:prstGeom>
          <a:noFill/>
        </p:spPr>
        <p:txBody>
          <a:bodyPr wrap="none" rtlCol="0">
            <a:spAutoFit/>
          </a:bodyPr>
          <a:lstStyle/>
          <a:p>
            <a:endParaRPr kumimoji="1" lang="ko-Kore-KR" altLang="en-US" dirty="0"/>
          </a:p>
        </p:txBody>
      </p:sp>
      <mc:AlternateContent xmlns:mc="http://schemas.openxmlformats.org/markup-compatibility/2006" xmlns:a14="http://schemas.microsoft.com/office/drawing/2010/main">
        <mc:Choice Requires="a14">
          <p:graphicFrame>
            <p:nvGraphicFramePr>
              <p:cNvPr id="189" name="표 286">
                <a:extLst>
                  <a:ext uri="{FF2B5EF4-FFF2-40B4-BE49-F238E27FC236}">
                    <a16:creationId xmlns:a16="http://schemas.microsoft.com/office/drawing/2014/main" id="{2C6E49F4-3AFE-454E-B0BA-A15DAF40C9A8}"/>
                  </a:ext>
                </a:extLst>
              </p:cNvPr>
              <p:cNvGraphicFramePr>
                <a:graphicFrameLocks noGrp="1"/>
              </p:cNvGraphicFramePr>
              <p:nvPr>
                <p:extLst>
                  <p:ext uri="{D42A27DB-BD31-4B8C-83A1-F6EECF244321}">
                    <p14:modId xmlns:p14="http://schemas.microsoft.com/office/powerpoint/2010/main" val="4061297100"/>
                  </p:ext>
                </p:extLst>
              </p:nvPr>
            </p:nvGraphicFramePr>
            <p:xfrm>
              <a:off x="15772280" y="32467630"/>
              <a:ext cx="11192751" cy="1384702"/>
            </p:xfrm>
            <a:graphic>
              <a:graphicData uri="http://schemas.openxmlformats.org/drawingml/2006/table">
                <a:tbl>
                  <a:tblPr firstRow="1" bandRow="1">
                    <a:tableStyleId>{5940675A-B579-460E-94D1-54222C63F5DA}</a:tableStyleId>
                  </a:tblPr>
                  <a:tblGrid>
                    <a:gridCol w="3730917">
                      <a:extLst>
                        <a:ext uri="{9D8B030D-6E8A-4147-A177-3AD203B41FA5}">
                          <a16:colId xmlns:a16="http://schemas.microsoft.com/office/drawing/2014/main" val="2149090222"/>
                        </a:ext>
                      </a:extLst>
                    </a:gridCol>
                    <a:gridCol w="3730917">
                      <a:extLst>
                        <a:ext uri="{9D8B030D-6E8A-4147-A177-3AD203B41FA5}">
                          <a16:colId xmlns:a16="http://schemas.microsoft.com/office/drawing/2014/main" val="569508195"/>
                        </a:ext>
                      </a:extLst>
                    </a:gridCol>
                    <a:gridCol w="3730917">
                      <a:extLst>
                        <a:ext uri="{9D8B030D-6E8A-4147-A177-3AD203B41FA5}">
                          <a16:colId xmlns:a16="http://schemas.microsoft.com/office/drawing/2014/main" val="2129695322"/>
                        </a:ext>
                      </a:extLst>
                    </a:gridCol>
                  </a:tblGrid>
                  <a:tr h="692351">
                    <a:tc>
                      <a:txBody>
                        <a:bodyPr/>
                        <a:lstStyle/>
                        <a:p>
                          <a:pPr algn="ctr" latinLnBrk="1"/>
                          <a:r>
                            <a:rPr lang="en-US" altLang="ko-KR" sz="3600" dirty="0"/>
                            <a:t>Scenario</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latinLnBrk="1"/>
                          <a:r>
                            <a:rPr lang="en-US" altLang="ko-KR" sz="3600" dirty="0"/>
                            <a:t>Total Area</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latinLnBrk="1"/>
                          <a:r>
                            <a:rPr lang="en-US" altLang="ko-KR" sz="3600" dirty="0" smtClean="0"/>
                            <a:t>Circuit size</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5609130"/>
                      </a:ext>
                    </a:extLst>
                  </a:tr>
                  <a:tr h="692351">
                    <a:tc>
                      <a:txBody>
                        <a:bodyPr/>
                        <a:lstStyle/>
                        <a:p>
                          <a:pPr algn="ctr" latinLnBrk="1"/>
                          <a:r>
                            <a:rPr lang="en-US" altLang="ko-KR" sz="3600" dirty="0"/>
                            <a:t>100 </a:t>
                          </a:r>
                          <a:r>
                            <a:rPr lang="en-US" altLang="ko-KR" sz="3600" dirty="0" err="1"/>
                            <a:t>mhz</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latinLnBrk="1"/>
                          <a:r>
                            <a:rPr lang="en-US" altLang="ko-KR" sz="3600" dirty="0" smtClean="0"/>
                            <a:t>4083720 </a:t>
                          </a:r>
                          <a14:m>
                            <m:oMath xmlns:m="http://schemas.openxmlformats.org/officeDocument/2006/math">
                              <m:sSup>
                                <m:sSupPr>
                                  <m:ctrlPr>
                                    <a:rPr lang="en-US" altLang="ko-KR" sz="3600" i="1" smtClean="0">
                                      <a:latin typeface="Cambria Math" panose="02040503050406030204" pitchFamily="18" charset="0"/>
                                    </a:rPr>
                                  </m:ctrlPr>
                                </m:sSupPr>
                                <m:e>
                                  <m:r>
                                    <a:rPr lang="en-US" altLang="ko-KR" sz="3600" b="0" i="1" smtClean="0">
                                      <a:latin typeface="Cambria Math" panose="02040503050406030204" pitchFamily="18" charset="0"/>
                                    </a:rPr>
                                    <m:t>𝑚𝑚</m:t>
                                  </m:r>
                                </m:e>
                                <m:sup>
                                  <m:r>
                                    <a:rPr lang="en-US" altLang="ko-KR" sz="3600" b="0" i="1" smtClean="0">
                                      <a:latin typeface="Cambria Math" panose="02040503050406030204" pitchFamily="18" charset="0"/>
                                    </a:rPr>
                                    <m:t>2</m:t>
                                  </m:r>
                                </m:sup>
                              </m:sSup>
                            </m:oMath>
                          </a14:m>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latinLnBrk="1"/>
                          <a:r>
                            <a:rPr lang="en-US" altLang="ko-KR" sz="3600" dirty="0" smtClean="0"/>
                            <a:t>409 </a:t>
                          </a:r>
                          <a:r>
                            <a:rPr lang="en-US" altLang="ko-KR" sz="3600" dirty="0" err="1" smtClean="0"/>
                            <a:t>kGE</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5358164"/>
                      </a:ext>
                    </a:extLst>
                  </a:tr>
                </a:tbl>
              </a:graphicData>
            </a:graphic>
          </p:graphicFrame>
        </mc:Choice>
        <mc:Fallback xmlns="">
          <p:graphicFrame>
            <p:nvGraphicFramePr>
              <p:cNvPr id="189" name="표 286">
                <a:extLst>
                  <a:ext uri="{FF2B5EF4-FFF2-40B4-BE49-F238E27FC236}">
                    <a16:creationId xmlns:a16="http://schemas.microsoft.com/office/drawing/2014/main" id="{2C6E49F4-3AFE-454E-B0BA-A15DAF40C9A8}"/>
                  </a:ext>
                </a:extLst>
              </p:cNvPr>
              <p:cNvGraphicFramePr>
                <a:graphicFrameLocks noGrp="1"/>
              </p:cNvGraphicFramePr>
              <p:nvPr>
                <p:extLst>
                  <p:ext uri="{D42A27DB-BD31-4B8C-83A1-F6EECF244321}">
                    <p14:modId xmlns:p14="http://schemas.microsoft.com/office/powerpoint/2010/main" val="4061297100"/>
                  </p:ext>
                </p:extLst>
              </p:nvPr>
            </p:nvGraphicFramePr>
            <p:xfrm>
              <a:off x="15772280" y="32467630"/>
              <a:ext cx="11192751" cy="1384702"/>
            </p:xfrm>
            <a:graphic>
              <a:graphicData uri="http://schemas.openxmlformats.org/drawingml/2006/table">
                <a:tbl>
                  <a:tblPr firstRow="1" bandRow="1">
                    <a:tableStyleId>{5940675A-B579-460E-94D1-54222C63F5DA}</a:tableStyleId>
                  </a:tblPr>
                  <a:tblGrid>
                    <a:gridCol w="3730917">
                      <a:extLst>
                        <a:ext uri="{9D8B030D-6E8A-4147-A177-3AD203B41FA5}">
                          <a16:colId xmlns:a16="http://schemas.microsoft.com/office/drawing/2014/main" val="2149090222"/>
                        </a:ext>
                      </a:extLst>
                    </a:gridCol>
                    <a:gridCol w="3730917">
                      <a:extLst>
                        <a:ext uri="{9D8B030D-6E8A-4147-A177-3AD203B41FA5}">
                          <a16:colId xmlns:a16="http://schemas.microsoft.com/office/drawing/2014/main" val="569508195"/>
                        </a:ext>
                      </a:extLst>
                    </a:gridCol>
                    <a:gridCol w="3730917">
                      <a:extLst>
                        <a:ext uri="{9D8B030D-6E8A-4147-A177-3AD203B41FA5}">
                          <a16:colId xmlns:a16="http://schemas.microsoft.com/office/drawing/2014/main" val="2129695322"/>
                        </a:ext>
                      </a:extLst>
                    </a:gridCol>
                  </a:tblGrid>
                  <a:tr h="692351">
                    <a:tc>
                      <a:txBody>
                        <a:bodyPr/>
                        <a:lstStyle/>
                        <a:p>
                          <a:pPr algn="ctr" latinLnBrk="1"/>
                          <a:r>
                            <a:rPr lang="en-US" altLang="ko-KR" sz="3600" dirty="0"/>
                            <a:t>Scenario</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latinLnBrk="1"/>
                          <a:r>
                            <a:rPr lang="en-US" altLang="ko-KR" sz="3600" dirty="0"/>
                            <a:t>Total Area</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latinLnBrk="1"/>
                          <a:r>
                            <a:rPr lang="en-US" altLang="ko-KR" sz="3600" dirty="0" smtClean="0"/>
                            <a:t>Circuit size</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5609130"/>
                      </a:ext>
                    </a:extLst>
                  </a:tr>
                  <a:tr h="692351">
                    <a:tc>
                      <a:txBody>
                        <a:bodyPr/>
                        <a:lstStyle/>
                        <a:p>
                          <a:pPr algn="ctr" latinLnBrk="1"/>
                          <a:r>
                            <a:rPr lang="en-US" altLang="ko-KR" sz="3600" dirty="0"/>
                            <a:t>100 </a:t>
                          </a:r>
                          <a:r>
                            <a:rPr lang="en-US" altLang="ko-KR" sz="3600" dirty="0" err="1"/>
                            <a:t>mhz</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ko-K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blipFill>
                          <a:blip r:embed="rId5"/>
                          <a:stretch>
                            <a:fillRect l="-100326" t="-113158" r="-100653" b="-26316"/>
                          </a:stretch>
                        </a:blipFill>
                      </a:tcPr>
                    </a:tc>
                    <a:tc>
                      <a:txBody>
                        <a:bodyPr/>
                        <a:lstStyle/>
                        <a:p>
                          <a:pPr algn="ctr" latinLnBrk="1"/>
                          <a:r>
                            <a:rPr lang="en-US" altLang="ko-KR" sz="3600" dirty="0" smtClean="0"/>
                            <a:t>409 </a:t>
                          </a:r>
                          <a:r>
                            <a:rPr lang="en-US" altLang="ko-KR" sz="3600" dirty="0" err="1" smtClean="0"/>
                            <a:t>kGE</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5358164"/>
                      </a:ext>
                    </a:extLst>
                  </a:tr>
                </a:tbl>
              </a:graphicData>
            </a:graphic>
          </p:graphicFrame>
        </mc:Fallback>
      </mc:AlternateContent>
      <mc:AlternateContent xmlns:mc="http://schemas.openxmlformats.org/markup-compatibility/2006" xmlns:a14="http://schemas.microsoft.com/office/drawing/2010/main">
        <mc:Choice Requires="a14">
          <p:sp>
            <p:nvSpPr>
              <p:cNvPr id="190" name="직사각형 189">
                <a:extLst>
                  <a:ext uri="{FF2B5EF4-FFF2-40B4-BE49-F238E27FC236}">
                    <a16:creationId xmlns:a16="http://schemas.microsoft.com/office/drawing/2014/main" id="{24EBAE0B-119C-4B62-9C1A-864ABDBAFDAF}"/>
                  </a:ext>
                </a:extLst>
              </p:cNvPr>
              <p:cNvSpPr/>
              <p:nvPr/>
            </p:nvSpPr>
            <p:spPr>
              <a:xfrm>
                <a:off x="15742555" y="34008651"/>
                <a:ext cx="11346961" cy="1200329"/>
              </a:xfrm>
              <a:prstGeom prst="rect">
                <a:avLst/>
              </a:prstGeom>
            </p:spPr>
            <p:txBody>
              <a:bodyPr wrap="square">
                <a:spAutoFit/>
              </a:bodyPr>
              <a:lstStyle/>
              <a:p>
                <a:pPr lvl="0" algn="just">
                  <a:defRPr/>
                </a:pPr>
                <a:r>
                  <a:rPr lang="en-US" altLang="ko-KR" sz="3600" kern="0" dirty="0">
                    <a:ln w="28575">
                      <a:noFill/>
                      <a:prstDash val="dash"/>
                    </a:ln>
                    <a:solidFill>
                      <a:prstClr val="black"/>
                    </a:solidFill>
                  </a:rPr>
                  <a:t>After synthesis, we got </a:t>
                </a:r>
                <a:r>
                  <a:rPr lang="en-US" altLang="ko-KR" sz="3600" kern="0" dirty="0" smtClean="0">
                    <a:ln w="28575">
                      <a:noFill/>
                      <a:prstDash val="dash"/>
                    </a:ln>
                    <a:solidFill>
                      <a:prstClr val="black"/>
                    </a:solidFill>
                  </a:rPr>
                  <a:t>4083720 </a:t>
                </a:r>
                <a14:m>
                  <m:oMath xmlns:m="http://schemas.openxmlformats.org/officeDocument/2006/math">
                    <m:sSup>
                      <m:sSupPr>
                        <m:ctrlPr>
                          <a:rPr lang="en-US" altLang="ko-KR" sz="3600" i="1">
                            <a:latin typeface="Cambria Math" panose="02040503050406030204" pitchFamily="18" charset="0"/>
                          </a:rPr>
                        </m:ctrlPr>
                      </m:sSupPr>
                      <m:e>
                        <m:r>
                          <a:rPr lang="en-US" altLang="ko-KR" sz="3600" i="1">
                            <a:latin typeface="Cambria Math" panose="02040503050406030204" pitchFamily="18" charset="0"/>
                          </a:rPr>
                          <m:t>𝑚𝑚</m:t>
                        </m:r>
                      </m:e>
                      <m:sup>
                        <m:r>
                          <a:rPr lang="en-US" altLang="ko-KR" sz="3600" i="1">
                            <a:latin typeface="Cambria Math" panose="02040503050406030204" pitchFamily="18" charset="0"/>
                          </a:rPr>
                          <m:t>2</m:t>
                        </m:r>
                      </m:sup>
                    </m:sSup>
                  </m:oMath>
                </a14:m>
                <a:r>
                  <a:rPr lang="en-US" altLang="ko-KR" sz="3600" kern="0" dirty="0" smtClean="0">
                    <a:ln w="28575">
                      <a:noFill/>
                      <a:prstDash val="dash"/>
                    </a:ln>
                    <a:solidFill>
                      <a:prstClr val="black"/>
                    </a:solidFill>
                  </a:rPr>
                  <a:t> total </a:t>
                </a:r>
                <a:r>
                  <a:rPr lang="en-US" altLang="ko-KR" sz="3600" kern="0" dirty="0">
                    <a:ln w="28575">
                      <a:noFill/>
                      <a:prstDash val="dash"/>
                    </a:ln>
                    <a:solidFill>
                      <a:prstClr val="black"/>
                    </a:solidFill>
                  </a:rPr>
                  <a:t>Area size and </a:t>
                </a:r>
                <a:r>
                  <a:rPr lang="en-US" altLang="ko-KR" sz="3600" kern="0" dirty="0" smtClean="0">
                    <a:ln w="28575">
                      <a:noFill/>
                      <a:prstDash val="dash"/>
                    </a:ln>
                    <a:solidFill>
                      <a:prstClr val="black"/>
                    </a:solidFill>
                  </a:rPr>
                  <a:t>409 </a:t>
                </a:r>
                <a:r>
                  <a:rPr lang="en-US" altLang="ko-KR" sz="3600" kern="0" dirty="0" err="1" smtClean="0">
                    <a:ln w="28575">
                      <a:noFill/>
                      <a:prstDash val="dash"/>
                    </a:ln>
                    <a:solidFill>
                      <a:prstClr val="black"/>
                    </a:solidFill>
                  </a:rPr>
                  <a:t>kGE</a:t>
                </a:r>
                <a:r>
                  <a:rPr lang="en-US" altLang="ko-KR" sz="3600" kern="0" dirty="0" smtClean="0">
                    <a:ln w="28575">
                      <a:noFill/>
                      <a:prstDash val="dash"/>
                    </a:ln>
                    <a:solidFill>
                      <a:prstClr val="black"/>
                    </a:solidFill>
                  </a:rPr>
                  <a:t> circuit size. </a:t>
                </a:r>
                <a:endParaRPr lang="en-US" altLang="ko-KR" sz="3600" kern="0" dirty="0">
                  <a:ln w="28575">
                    <a:noFill/>
                    <a:prstDash val="dash"/>
                  </a:ln>
                  <a:solidFill>
                    <a:prstClr val="black"/>
                  </a:solidFill>
                </a:endParaRPr>
              </a:p>
            </p:txBody>
          </p:sp>
        </mc:Choice>
        <mc:Fallback xmlns="">
          <p:sp>
            <p:nvSpPr>
              <p:cNvPr id="190" name="직사각형 189">
                <a:extLst>
                  <a:ext uri="{FF2B5EF4-FFF2-40B4-BE49-F238E27FC236}">
                    <a16:creationId xmlns:a16="http://schemas.microsoft.com/office/drawing/2014/main" id="{24EBAE0B-119C-4B62-9C1A-864ABDBAFDAF}"/>
                  </a:ext>
                </a:extLst>
              </p:cNvPr>
              <p:cNvSpPr>
                <a:spLocks noRot="1" noChangeAspect="1" noMove="1" noResize="1" noEditPoints="1" noAdjustHandles="1" noChangeArrowheads="1" noChangeShapeType="1" noTextEdit="1"/>
              </p:cNvSpPr>
              <p:nvPr/>
            </p:nvSpPr>
            <p:spPr>
              <a:xfrm>
                <a:off x="15742555" y="34008651"/>
                <a:ext cx="11346961" cy="1200329"/>
              </a:xfrm>
              <a:prstGeom prst="rect">
                <a:avLst/>
              </a:prstGeom>
              <a:blipFill>
                <a:blip r:embed="rId6"/>
                <a:stretch>
                  <a:fillRect l="-1611" t="-7614" r="-1611" b="-18274"/>
                </a:stretch>
              </a:blipFill>
            </p:spPr>
            <p:txBody>
              <a:bodyPr/>
              <a:lstStyle/>
              <a:p>
                <a:r>
                  <a:rPr lang="ko-KR" altLang="en-US">
                    <a:noFill/>
                  </a:rPr>
                  <a:t> </a:t>
                </a:r>
              </a:p>
            </p:txBody>
          </p:sp>
        </mc:Fallback>
      </mc:AlternateContent>
      <p:sp>
        <p:nvSpPr>
          <p:cNvPr id="191" name="직사각형 190">
            <a:extLst>
              <a:ext uri="{FF2B5EF4-FFF2-40B4-BE49-F238E27FC236}">
                <a16:creationId xmlns:a16="http://schemas.microsoft.com/office/drawing/2014/main" id="{3394BE27-EF44-48BB-8303-EB216F519AB5}"/>
              </a:ext>
            </a:extLst>
          </p:cNvPr>
          <p:cNvSpPr/>
          <p:nvPr/>
        </p:nvSpPr>
        <p:spPr>
          <a:xfrm>
            <a:off x="15742555" y="31538938"/>
            <a:ext cx="1714445" cy="707886"/>
          </a:xfrm>
          <a:prstGeom prst="rect">
            <a:avLst/>
          </a:prstGeom>
        </p:spPr>
        <p:txBody>
          <a:bodyPr wrap="none">
            <a:spAutoFit/>
          </a:bodyPr>
          <a:lstStyle/>
          <a:p>
            <a:pPr algn="ctr"/>
            <a:r>
              <a:rPr lang="en-US" altLang="ko-KR" sz="4000" b="1" dirty="0">
                <a:ln w="28575">
                  <a:noFill/>
                  <a:prstDash val="dash"/>
                </a:ln>
              </a:rPr>
              <a:t>Results</a:t>
            </a:r>
          </a:p>
        </p:txBody>
      </p:sp>
      <p:sp>
        <p:nvSpPr>
          <p:cNvPr id="7" name="TextBox 6"/>
          <p:cNvSpPr txBox="1"/>
          <p:nvPr/>
        </p:nvSpPr>
        <p:spPr>
          <a:xfrm>
            <a:off x="11238573" y="41236481"/>
            <a:ext cx="8633069" cy="523220"/>
          </a:xfrm>
          <a:prstGeom prst="rect">
            <a:avLst/>
          </a:prstGeom>
          <a:noFill/>
        </p:spPr>
        <p:txBody>
          <a:bodyPr wrap="none" rtlCol="0">
            <a:spAutoFit/>
          </a:bodyPr>
          <a:lstStyle/>
          <a:p>
            <a:r>
              <a:rPr lang="ko-KR" altLang="en-US" sz="2800" dirty="0" smtClean="0"/>
              <a:t>본 연구는 </a:t>
            </a:r>
            <a:r>
              <a:rPr lang="en-US" altLang="ko-KR" sz="2800" dirty="0" smtClean="0"/>
              <a:t>IDEC</a:t>
            </a:r>
            <a:r>
              <a:rPr lang="ko-KR" altLang="en-US" sz="2800" dirty="0" smtClean="0"/>
              <a:t>에서 </a:t>
            </a:r>
            <a:r>
              <a:rPr lang="en-US" altLang="ko-KR" sz="2800" dirty="0" smtClean="0"/>
              <a:t>MPW</a:t>
            </a:r>
            <a:r>
              <a:rPr lang="ko-KR" altLang="en-US" sz="2800" dirty="0" smtClean="0"/>
              <a:t>를 지원받아 수행하였습니다</a:t>
            </a:r>
            <a:r>
              <a:rPr lang="en-US" altLang="ko-KR" sz="2800" dirty="0" smtClean="0"/>
              <a:t>.</a:t>
            </a:r>
            <a:endParaRPr lang="ko-KR" altLang="en-US" sz="2800" dirty="0"/>
          </a:p>
        </p:txBody>
      </p:sp>
      <p:sp>
        <p:nvSpPr>
          <p:cNvPr id="193" name="직사각형 192"/>
          <p:cNvSpPr/>
          <p:nvPr/>
        </p:nvSpPr>
        <p:spPr>
          <a:xfrm>
            <a:off x="4236862" y="18355333"/>
            <a:ext cx="2128566" cy="198377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2377053517"/>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1059</TotalTime>
  <Words>584</Words>
  <Application>Microsoft Office PowerPoint</Application>
  <PresentationFormat>사용자 지정</PresentationFormat>
  <Paragraphs>132</Paragraphs>
  <Slides>1</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vt:i4>
      </vt:variant>
    </vt:vector>
  </HeadingPairs>
  <TitlesOfParts>
    <vt:vector size="7" baseType="lpstr">
      <vt:lpstr>Arial</vt:lpstr>
      <vt:lpstr>Calibri</vt:lpstr>
      <vt:lpstr>Calibri Light</vt:lpstr>
      <vt:lpstr>Cambria Math</vt:lpstr>
      <vt:lpstr>맑은 고딕</vt:lpstr>
      <vt:lpstr>Office 테마</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이 진재</cp:lastModifiedBy>
  <cp:revision>71</cp:revision>
  <dcterms:created xsi:type="dcterms:W3CDTF">2018-03-08T06:02:33Z</dcterms:created>
  <dcterms:modified xsi:type="dcterms:W3CDTF">2020-05-08T10:41:27Z</dcterms:modified>
</cp:coreProperties>
</file>